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0" r:id="rId3"/>
    <p:sldId id="270" r:id="rId4"/>
    <p:sldId id="271" r:id="rId5"/>
    <p:sldId id="267" r:id="rId6"/>
    <p:sldId id="272" r:id="rId7"/>
    <p:sldId id="269" r:id="rId8"/>
    <p:sldId id="268" r:id="rId9"/>
    <p:sldId id="287" r:id="rId10"/>
    <p:sldId id="273" r:id="rId11"/>
    <p:sldId id="280" r:id="rId12"/>
    <p:sldId id="282" r:id="rId13"/>
    <p:sldId id="292" r:id="rId14"/>
    <p:sldId id="274" r:id="rId15"/>
    <p:sldId id="275" r:id="rId16"/>
    <p:sldId id="276" r:id="rId17"/>
    <p:sldId id="291" r:id="rId18"/>
    <p:sldId id="277" r:id="rId19"/>
    <p:sldId id="278" r:id="rId20"/>
    <p:sldId id="283" r:id="rId21"/>
    <p:sldId id="293" r:id="rId22"/>
    <p:sldId id="284" r:id="rId23"/>
    <p:sldId id="286" r:id="rId24"/>
    <p:sldId id="289" r:id="rId25"/>
    <p:sldId id="290" r:id="rId26"/>
    <p:sldId id="285" r:id="rId27"/>
    <p:sldId id="288" r:id="rId28"/>
    <p:sldId id="279" r:id="rId29"/>
    <p:sldId id="28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C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4"/>
    <p:restoredTop sz="94677"/>
  </p:normalViewPr>
  <p:slideViewPr>
    <p:cSldViewPr snapToGrid="0">
      <p:cViewPr varScale="1">
        <p:scale>
          <a:sx n="151" d="100"/>
          <a:sy n="151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003BF-1F55-9C48-A164-1FDD25050D10}" type="datetimeFigureOut">
              <a:rPr kumimoji="1" lang="ko-KR" altLang="en-US" smtClean="0"/>
              <a:t>2024. 12. 2.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3A87CB-9E27-CC47-BE43-FE2C8852A8A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4775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86631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5D8C5-0510-B27C-8DFC-E1375AB08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0C827F-3110-E272-C631-CFC82CED2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7194A3-2238-BAD3-493D-F966BA80A8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299286-C02D-7E12-B214-F97390531E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5204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4139C-1855-4FD9-6241-C0879C90B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AB5C63-357B-55C3-A43D-245320449A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ED5C40-5B3B-A49B-20FC-688A20C51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9F5A91-DC52-655A-9518-9CFE81A1F8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5974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A2050-8C03-11B8-B8D1-1912B8C94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8BD94C-8279-D57A-F444-105311213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9316CB-F685-035C-3C5F-3E3F4F1AE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6307E6-2396-E47E-EC77-12A3ED6CB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9488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9503F-6D5F-D1EE-E1C0-8CF35B742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5E7B08-86CB-C718-4C7B-7DCC627E4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3D596E-ACD6-84BA-FC96-14A69751E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E835D5-FC53-6C29-7B12-ED7530D00E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45329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24CFD-7436-D69D-AE0A-E370264B8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ABBD802-098B-65DE-057F-433DFBAB15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FC6DD5D-D155-5CBC-DCA9-683667E2A2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22562D-5B27-5D3A-71EA-81F9853866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7712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2F7B3-1EC5-6656-61A8-D13E939A7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015A336-94D5-2546-6D00-BE62CC85E3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0459B0-47C4-2957-B3F3-E7CEAE7D6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477E3A-797F-22DC-94B7-70F1058153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9690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0D87F-5662-0616-A85F-82348AC20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6DA4E3-5BC9-006D-3231-6159A3B444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004F9B-932E-BEBA-9750-D186EB5D08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7FF2B6-3502-210C-66CC-2B39529F2B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07899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A45A2-9A92-A81D-5206-C91459760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F66490-FD33-B6D6-395E-3870CC234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FDED16-2927-499E-5B30-3132132FE5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878D96-43F4-C38C-6FB8-303BC65A27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6098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8E2F7-E30E-962D-BEE3-1A09AC73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44E6A1-40BF-F2F0-7A4E-6CBE999336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CA8A8F-2AE5-1032-688C-A55A613620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BF4221-A59C-BC25-FA00-84073D7346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2306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FAD3C-3ED0-64B7-68E2-E9B9611FF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09270C-5BCE-FE2E-2F51-85AF60087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025973-9AC7-E481-FCAC-339484C20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F2C734-0629-3EBA-6C29-1FDC265B85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7693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0A213-0B7A-8265-4E5F-BEBCB04A9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9BE1936-D0A8-D4D3-4A74-65009380B9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E7D6F0-E4DE-32DD-E45A-7A29AB15F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423774-6015-1E81-B313-1C10E0FCC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76242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FAD3C-3ED0-64B7-68E2-E9B9611FF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09270C-5BCE-FE2E-2F51-85AF60087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025973-9AC7-E481-FCAC-339484C20B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F2C734-0629-3EBA-6C29-1FDC265B85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1852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9553E-10EF-71E0-3288-36A7CA73B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539760-B53A-9D4A-DEE5-B953E9CC98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766FC5-92A7-8920-05D1-AC0DF1B63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A2FAC1-29B8-882E-89C5-5715F8799B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49339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1BC6F-CB50-D5A1-BF99-73636CAC2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E7047DB-3CFA-A83D-C7EC-A34CAC55BF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676ADE1-99C0-6AFF-8AF0-A08CD94EE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5ADAD9-462C-C0D0-71A0-CB6467C113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1694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E9C24-BB17-19EA-42FF-91845B2F7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F6A3B8B-F493-C761-E1F5-B88A4769EE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EA9D441-2CD4-2575-10A5-4265E4508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9B993C-0D24-956E-D88C-0D1798BA92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99627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70E59-438B-DFCA-5BF5-B0AA0A334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F9E3CD-D41E-38D1-B257-1D42FE5F3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49E8165-BA93-EEBE-F53F-52CD8F930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201866-E6B2-BC8D-F782-1D90E89706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5112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872C64-C209-FD25-84A6-2278F0208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3879A6-5CDE-E816-FE62-5D69EA120F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D821D2-F636-2281-92FA-1FEC844DDE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B51EF6-640C-6D6B-E390-DF1DB73092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663024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5FE24-637F-B9CB-7AA0-485941DD9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CFB9D1-B17E-164D-3245-305ABC628E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B6A90D-E153-85F7-E248-59F359F7DD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D7ED74-8B12-469D-509F-9C9CB0211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4917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B29A8-51FD-D7CB-B7DB-EFF88BAC3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461A16-E933-9AC2-EAD0-8125F7C92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25B04C-BBCD-9F96-2C78-F9B7C3A8E7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FA2AC0-34A4-C1E8-3FE3-26675B6FB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18379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4139C-1855-4FD9-6241-C0879C90B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AB5C63-357B-55C3-A43D-245320449A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ED5C40-5B3B-A49B-20FC-688A20C51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9F5A91-DC52-655A-9518-9CFE81A1F8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2579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4139C-1855-4FD9-6241-C0879C90B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AB5C63-357B-55C3-A43D-245320449A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ED5C40-5B3B-A49B-20FC-688A20C51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9F5A91-DC52-655A-9518-9CFE81A1F8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0787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5C104-E7B6-CD81-86C4-B56F26A6C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F7CD05-8A99-ED52-9812-2471D4F7DA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09430A4-476D-E366-9B99-68FDE0714E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6DFC57-8989-655C-FA25-54B5F6A40A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4638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B534A-910B-6FAB-7DD4-F5C0D2A23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9B29AC-7393-E4B4-B60E-A258E4960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5B643C-D092-3534-3B47-3CF058A93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9E1E9E-D3C9-219F-3AE5-BD639C99E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7255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4ACE-7A51-774F-2B10-F318E3A3C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310B11-E41B-6B87-8464-03AECBA42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8FB976-71A0-C8CA-0E94-4C40DD887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F6CED3-7225-8B42-1203-9B17CB795C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2336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E208B-EDC2-74A8-3ACB-CE7FAE3CB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EFD64B-B2F3-2689-68AE-C32BE4795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02EF03-A4C8-54B7-0FFC-9FE23CC24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32B1FA-7F57-2FE6-ABFF-34DB03F87C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3892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5050D-4F9B-D804-AA7B-48FA1AD45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30395E-3395-E21E-FDD9-9D821197EB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E37BA0-466C-0C78-C9FA-B8E91BCCC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05EF31-0FB2-1DA7-E6DC-7EDB69B6C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3512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BC74F-7D5A-DDEC-FB97-34D5B23B8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225546-BA42-EF6B-310A-FB2801010A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7508AE3-3EF8-B0A8-ECA8-439A05E8F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41C37C-96C8-809C-483B-B19F3AFBAB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1359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DD7BA-2E72-82DF-1A03-BE989236B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0167D8-5911-40EF-113E-DF2F68203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9D5187-2BC9-F303-0981-9E5F596D5C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50A1FC-E323-ABF7-62EB-83751432E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3A87CB-9E27-CC47-BE43-FE2C8852A8AC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45691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6AF0F9-315F-84BA-7E73-489F2A7F2C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B5D6D4-C61C-97FF-E91E-9C363EC0E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199D1C-E283-13FD-12F4-34439341C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0032-6E11-C742-A932-9E7BDB37B6A3}" type="datetimeFigureOut">
              <a:rPr kumimoji="1" lang="ko-KR" altLang="en-US" smtClean="0"/>
              <a:t>2024. 12. 2.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BDAB21-933D-E331-189B-CB85EDE20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6686B7-367B-929D-E7CE-51F577A1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7C6E-30E9-AF45-B7B3-F20FF32DD8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4246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4C7849-D11E-5B85-0D83-E75FF16D6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B8025B-ED7C-2731-1AEC-10140CA831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6F9EC8-749F-38CF-5D18-736D3AAA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0032-6E11-C742-A932-9E7BDB37B6A3}" type="datetimeFigureOut">
              <a:rPr kumimoji="1" lang="ko-KR" altLang="en-US" smtClean="0"/>
              <a:t>2024. 12. 2.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8D2B2E-B08F-02C6-5B21-289B72822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EED5F-BD51-B6F8-CD09-69F52473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7C6E-30E9-AF45-B7B3-F20FF32DD8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1537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936BC83-E446-AEE4-63D2-B3C0A759E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B45D33-CAF3-D78A-4F6A-E6564135F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21D7BB-A579-A7F5-4A6A-331CB696E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0032-6E11-C742-A932-9E7BDB37B6A3}" type="datetimeFigureOut">
              <a:rPr kumimoji="1" lang="ko-KR" altLang="en-US" smtClean="0"/>
              <a:t>2024. 12. 2.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287D5F-271C-B0D0-187A-8C56F6338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5BC7D3-FFEE-6438-12B4-5713DB774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7C6E-30E9-AF45-B7B3-F20FF32DD8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8273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B47B31-233E-2A66-86BD-D0DF70C90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437CC4-E4BC-55DE-96B5-252B6EBA1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A9FBE6-D873-CC7C-5C79-3C326385C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0032-6E11-C742-A932-9E7BDB37B6A3}" type="datetimeFigureOut">
              <a:rPr kumimoji="1" lang="ko-KR" altLang="en-US" smtClean="0"/>
              <a:t>2024. 12. 2.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AC5A19-2B5A-75D1-AD94-B2FC1D4A6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788B8-8C31-31B4-B75B-7ED5CAFFD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7C6E-30E9-AF45-B7B3-F20FF32DD8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9115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FF5ED9-AD12-CC39-D0F2-202067CCB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FE9378-1975-9BAC-062D-56A2286633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06EA11-3722-DD8A-C40B-C9BE716B5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0032-6E11-C742-A932-9E7BDB37B6A3}" type="datetimeFigureOut">
              <a:rPr kumimoji="1" lang="ko-KR" altLang="en-US" smtClean="0"/>
              <a:t>2024. 12. 2.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A727B2-FDAC-F509-3E42-ECA689919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9D290E-6C02-112A-DC10-A5D7AF9F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7C6E-30E9-AF45-B7B3-F20FF32DD8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2760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48703-2A7B-4437-1A21-4FC0C71A0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824AA6-A000-3B13-597C-A991703D27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340E216-C5C1-3D22-D703-3A916677B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0FFFFE-06D2-B101-B30E-A8B30D305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0032-6E11-C742-A932-9E7BDB37B6A3}" type="datetimeFigureOut">
              <a:rPr kumimoji="1" lang="ko-KR" altLang="en-US" smtClean="0"/>
              <a:t>2024. 12. 2.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815379-3AB7-02AB-2F70-A5A12FFE4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F85A21-F323-FB87-0918-3CD80F736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7C6E-30E9-AF45-B7B3-F20FF32DD8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4185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82CD1-8411-5CA6-5F57-DC00B8ED0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AB6E62-6654-4BE0-74A3-2A6214D4E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9574F1-8839-66E6-BE8D-79BC7D7E1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93A5C9-0F32-ABF1-C45A-0952AB06D6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CAB9370-6182-925E-F680-01A9494E82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D502DA-333E-F44F-7614-3C738F27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0032-6E11-C742-A932-9E7BDB37B6A3}" type="datetimeFigureOut">
              <a:rPr kumimoji="1" lang="ko-KR" altLang="en-US" smtClean="0"/>
              <a:t>2024. 12. 2.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28B7FA0-6804-838A-45AD-6FC3C3741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DD6DF0-A7D1-77F4-6171-B44F2780E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7C6E-30E9-AF45-B7B3-F20FF32DD8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409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73F3B-AF61-7479-8FD3-5911E7451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A9090B-F6F7-43D9-F8BC-99A7DFE1A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0032-6E11-C742-A932-9E7BDB37B6A3}" type="datetimeFigureOut">
              <a:rPr kumimoji="1" lang="ko-KR" altLang="en-US" smtClean="0"/>
              <a:t>2024. 12. 2.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25EDCB-3D34-E6E9-41A2-973F1970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8DF6E63-9E4D-F2ED-C673-1A462CFA9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7C6E-30E9-AF45-B7B3-F20FF32DD8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0321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ACAC77-5142-2277-3552-D28E321F6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0032-6E11-C742-A932-9E7BDB37B6A3}" type="datetimeFigureOut">
              <a:rPr kumimoji="1" lang="ko-KR" altLang="en-US" smtClean="0"/>
              <a:t>2024. 12. 2.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F43ED4-FF24-8A96-2752-B0F7D671E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82FE24-AE0A-C19E-1E71-0D2AE58E4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7C6E-30E9-AF45-B7B3-F20FF32DD8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239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7543C-B85B-5E56-BCB3-0E5B3A94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A90477-3AF9-0AF0-65FE-7B59BB510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99750F-1E3E-4B89-7EB6-98EDA6826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953F74-3CA6-A603-D149-9ABEC453A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0032-6E11-C742-A932-9E7BDB37B6A3}" type="datetimeFigureOut">
              <a:rPr kumimoji="1" lang="ko-KR" altLang="en-US" smtClean="0"/>
              <a:t>2024. 12. 2.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8FED7E-1ACE-61DE-84ED-BE47A5773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8E77C8-78F5-7EA6-0620-DB4304E0E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7C6E-30E9-AF45-B7B3-F20FF32DD8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834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769747-2C43-65F6-D8B9-BB10D5E5F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E48B32-18EE-5FAE-94CF-6E0F4AF2D9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420600-9010-16B5-F315-0EA857CA1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742031-5E62-B030-54A1-887CD1EC0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0032-6E11-C742-A932-9E7BDB37B6A3}" type="datetimeFigureOut">
              <a:rPr kumimoji="1" lang="ko-KR" altLang="en-US" smtClean="0"/>
              <a:t>2024. 12. 2.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9C0F08-B41B-3B59-97F8-2F8D52F51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C3609D-3275-58C2-ED1C-ADE9A594F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F7C6E-30E9-AF45-B7B3-F20FF32DD8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3374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5757A0-A860-8EA9-0E88-7E146FC99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078A1D-55A9-5E49-A9CF-C7C4A8CFC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C596CB-F4FA-2FB3-9B0E-F6426030B5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B10032-6E11-C742-A932-9E7BDB37B6A3}" type="datetimeFigureOut">
              <a:rPr kumimoji="1" lang="ko-KR" altLang="en-US" smtClean="0"/>
              <a:t>2024. 12. 2.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BEF054-865B-7793-B11D-70025CAFE6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D83A20-864A-A43B-CA40-6F7616E7E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9F7C6E-30E9-AF45-B7B3-F20FF32DD8C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9752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20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0.png"/><Relationship Id="rId4" Type="http://schemas.openxmlformats.org/officeDocument/2006/relationships/image" Target="../media/image4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지구가 따뜻해지면 빙하기가 찾아온다고? &lt; 학술 &lt; 캠퍼스 &lt; 기사본문 - 채널PNU">
            <a:extLst>
              <a:ext uri="{FF2B5EF4-FFF2-40B4-BE49-F238E27FC236}">
                <a16:creationId xmlns:a16="http://schemas.microsoft.com/office/drawing/2014/main" id="{F7176138-A82D-F68E-9AB4-55F2F9C67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63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31" y="-13383"/>
            <a:ext cx="12201331" cy="687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B1EAA-4585-5F35-8891-4DD7E9A2D2DF}"/>
              </a:ext>
            </a:extLst>
          </p:cNvPr>
          <p:cNvSpPr/>
          <p:nvPr/>
        </p:nvSpPr>
        <p:spPr>
          <a:xfrm>
            <a:off x="0" y="0"/>
            <a:ext cx="12192000" cy="4264090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24F218-DE52-65A0-4012-DF4EF2B3BF77}"/>
              </a:ext>
            </a:extLst>
          </p:cNvPr>
          <p:cNvSpPr txBox="1"/>
          <p:nvPr/>
        </p:nvSpPr>
        <p:spPr>
          <a:xfrm>
            <a:off x="258896" y="2589484"/>
            <a:ext cx="89194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6600" b="1" dirty="0"/>
              <a:t>Doomsday is coming.</a:t>
            </a:r>
            <a:endParaRPr kumimoji="1" lang="ko-KR" altLang="en-US" sz="6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C90F77-6B6C-4353-5A84-C36550AF108A}"/>
              </a:ext>
            </a:extLst>
          </p:cNvPr>
          <p:cNvSpPr txBox="1"/>
          <p:nvPr/>
        </p:nvSpPr>
        <p:spPr>
          <a:xfrm>
            <a:off x="258896" y="3697480"/>
            <a:ext cx="9219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/>
              <a:t>지구 온난화로 인한 빙하기 도래 가능성의 </a:t>
            </a:r>
            <a:r>
              <a:rPr kumimoji="1" lang="en-US" altLang="ko-KR" sz="2400" b="1" dirty="0"/>
              <a:t>PINN</a:t>
            </a:r>
            <a:r>
              <a:rPr kumimoji="1" lang="ko-KR" altLang="en-US" sz="2400" b="1" dirty="0"/>
              <a:t> 기반 시뮬레이션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AF2704-DD23-FDDC-7DD9-4038A770E163}"/>
              </a:ext>
            </a:extLst>
          </p:cNvPr>
          <p:cNvSpPr txBox="1"/>
          <p:nvPr/>
        </p:nvSpPr>
        <p:spPr>
          <a:xfrm>
            <a:off x="8602555" y="6088559"/>
            <a:ext cx="35894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2400" b="1" dirty="0"/>
              <a:t>아주 수학 신세계 트리오</a:t>
            </a:r>
            <a:endParaRPr kumimoji="1" lang="en-US" altLang="ko-KR" sz="2400" b="1" dirty="0"/>
          </a:p>
          <a:p>
            <a:pPr algn="r"/>
            <a:r>
              <a:rPr kumimoji="1" lang="ko-KR" altLang="en-US" sz="2000" b="1" dirty="0"/>
              <a:t>김동건 김지연 명서준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83F4C1-759C-922B-1C2D-BA199FE16B51}"/>
              </a:ext>
            </a:extLst>
          </p:cNvPr>
          <p:cNvSpPr txBox="1"/>
          <p:nvPr/>
        </p:nvSpPr>
        <p:spPr>
          <a:xfrm>
            <a:off x="37324" y="46102"/>
            <a:ext cx="5031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/>
              <a:t>2024</a:t>
            </a:r>
            <a:r>
              <a:rPr kumimoji="1" lang="ko-KR" altLang="en-US" sz="2000" b="1" dirty="0"/>
              <a:t> 아주대학교 </a:t>
            </a:r>
            <a:r>
              <a:rPr kumimoji="1" lang="en-US" altLang="ko-KR" sz="2000" b="1" dirty="0"/>
              <a:t>ACMSI</a:t>
            </a:r>
            <a:r>
              <a:rPr kumimoji="1" lang="ko-KR" altLang="en-US" sz="2000" b="1" dirty="0"/>
              <a:t> 데이터 경진대회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83707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470C6-BF8B-6C19-646D-FEA51A7AC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7285E9-747D-F271-DE57-C2E1215A06C4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2C6A69-C176-7E89-3E0D-942D6F6D2015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12C0B6-8985-1AB0-3DFC-A0FF27900654}"/>
              </a:ext>
            </a:extLst>
          </p:cNvPr>
          <p:cNvSpPr txBox="1"/>
          <p:nvPr/>
        </p:nvSpPr>
        <p:spPr>
          <a:xfrm>
            <a:off x="0" y="354563"/>
            <a:ext cx="2850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600" b="1" dirty="0"/>
              <a:t>Data Description</a:t>
            </a:r>
            <a:endParaRPr kumimoji="1" lang="ko-KR" altLang="en-US" sz="2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CB57D-0D25-95F1-2589-FA193D31FAE8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3AD14F-D22A-CA92-D637-85CD12FF0DCE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D17340-84A8-003E-518F-35E0BBDCB9F2}"/>
              </a:ext>
            </a:extLst>
          </p:cNvPr>
          <p:cNvSpPr txBox="1"/>
          <p:nvPr/>
        </p:nvSpPr>
        <p:spPr>
          <a:xfrm>
            <a:off x="0" y="1000894"/>
            <a:ext cx="16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1. </a:t>
            </a:r>
            <a:r>
              <a:rPr kumimoji="1" lang="ko-KR" altLang="en-US" b="1" dirty="0"/>
              <a:t>가상 데이터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940C4D28-5CCC-821D-E83C-ADE3ECE29A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743603"/>
              </p:ext>
            </p:extLst>
          </p:nvPr>
        </p:nvGraphicFramePr>
        <p:xfrm>
          <a:off x="7301195" y="2492062"/>
          <a:ext cx="4610458" cy="27830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0458">
                  <a:extLst>
                    <a:ext uri="{9D8B030D-6E8A-4147-A177-3AD203B41FA5}">
                      <a16:colId xmlns:a16="http://schemas.microsoft.com/office/drawing/2014/main" val="4019393809"/>
                    </a:ext>
                  </a:extLst>
                </a:gridCol>
              </a:tblGrid>
              <a:tr h="8192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가정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17417"/>
                  </a:ext>
                </a:extLst>
              </a:tr>
              <a:tr h="1963885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b="1" dirty="0"/>
                        <a:t>3</a:t>
                      </a:r>
                      <a:r>
                        <a:rPr lang="ko-KR" altLang="en-US" sz="1400" b="1" dirty="0"/>
                        <a:t>개년의 온도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 빙하의 양</a:t>
                      </a:r>
                      <a:r>
                        <a:rPr lang="en-US" altLang="ko-KR" sz="1400" b="1" dirty="0"/>
                        <a:t>,</a:t>
                      </a:r>
                      <a:r>
                        <a:rPr lang="ko-KR" altLang="en-US" sz="1400" b="1" dirty="0"/>
                        <a:t> 해수 밀도 데이터 존재</a:t>
                      </a:r>
                      <a:endParaRPr lang="en-US" altLang="ko-KR" sz="1400" b="1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="1" dirty="0"/>
                        <a:t>지구온난화로 인해 매년 온도 증가</a:t>
                      </a:r>
                      <a:endParaRPr lang="en-US" altLang="ko-KR" sz="1400" b="1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="1" dirty="0"/>
                        <a:t>그로 인해 밀도와 빙하의 양 감소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15040"/>
                  </a:ext>
                </a:extLst>
              </a:tr>
            </a:tbl>
          </a:graphicData>
        </a:graphic>
      </p:graphicFrame>
      <p:pic>
        <p:nvPicPr>
          <p:cNvPr id="9" name="그림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0954E39-DF0D-43B3-E46C-903964E4E2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75" t="-1" r="1525" b="1746"/>
          <a:stretch/>
        </p:blipFill>
        <p:spPr>
          <a:xfrm>
            <a:off x="323133" y="3080343"/>
            <a:ext cx="6437713" cy="1798303"/>
          </a:xfrm>
          <a:prstGeom prst="rect">
            <a:avLst/>
          </a:prstGeom>
        </p:spPr>
      </p:pic>
      <p:pic>
        <p:nvPicPr>
          <p:cNvPr id="12" name="그림 1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DB1C334-960C-BC12-1874-BE7E282CDB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5" t="1676" r="2315" b="3153"/>
          <a:stretch/>
        </p:blipFill>
        <p:spPr>
          <a:xfrm>
            <a:off x="323134" y="1335936"/>
            <a:ext cx="6437712" cy="1745657"/>
          </a:xfrm>
          <a:prstGeom prst="rect">
            <a:avLst/>
          </a:prstGeom>
        </p:spPr>
      </p:pic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3E5DB0A-547A-016E-C5FC-0FF622EB72C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04" r="887" b="3185"/>
          <a:stretch/>
        </p:blipFill>
        <p:spPr>
          <a:xfrm>
            <a:off x="323133" y="4863219"/>
            <a:ext cx="6397707" cy="177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636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BB2B2-D02D-B25F-01E9-04616476C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AFA737-9148-72A7-40A6-D734ADD58A46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434A2-A88A-8413-01B0-D3D716D2F3D2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C612B-DDEC-048A-BD08-B7F01CE5A38E}"/>
              </a:ext>
            </a:extLst>
          </p:cNvPr>
          <p:cNvSpPr txBox="1"/>
          <p:nvPr/>
        </p:nvSpPr>
        <p:spPr>
          <a:xfrm>
            <a:off x="0" y="354563"/>
            <a:ext cx="11533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600" b="1" dirty="0"/>
              <a:t>Result</a:t>
            </a:r>
            <a:endParaRPr kumimoji="1" lang="ko-KR" altLang="en-US" sz="2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41F58-C2DB-0464-6BBC-4F109DD87923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900DF0-D03F-C87A-BBC6-10BC0C4CACF6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8" name="빙하기">
            <a:hlinkClick r:id="" action="ppaction://media"/>
            <a:extLst>
              <a:ext uri="{FF2B5EF4-FFF2-40B4-BE49-F238E27FC236}">
                <a16:creationId xmlns:a16="http://schemas.microsoft.com/office/drawing/2014/main" id="{45BAF4BB-29AB-8182-4F7C-E316128D3C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9600" y="867600"/>
            <a:ext cx="10677600" cy="533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1B8856-862D-2BF9-57BC-5EB045F39EEB}"/>
              </a:ext>
            </a:extLst>
          </p:cNvPr>
          <p:cNvSpPr txBox="1"/>
          <p:nvPr/>
        </p:nvSpPr>
        <p:spPr>
          <a:xfrm>
            <a:off x="1078212" y="472892"/>
            <a:ext cx="1527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/>
              <a:t>1. </a:t>
            </a:r>
            <a:r>
              <a:rPr kumimoji="1" lang="ko-KR" altLang="en-US" sz="1600" b="1" dirty="0"/>
              <a:t>가상 데이터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BE467F-8167-C448-B21E-F7BC8D2B7A3A}"/>
              </a:ext>
            </a:extLst>
          </p:cNvPr>
          <p:cNvSpPr/>
          <p:nvPr/>
        </p:nvSpPr>
        <p:spPr>
          <a:xfrm>
            <a:off x="5733143" y="2968171"/>
            <a:ext cx="224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874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0094E-4CFB-05EB-0D7B-DB2CE59AC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8A573C-EBC8-4060-7B89-A7F7416D0C77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8CC90-7A6D-4417-2AC0-539AACE1A994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95692-9859-4DD1-DC38-2F4ACA0C8FA2}"/>
              </a:ext>
            </a:extLst>
          </p:cNvPr>
          <p:cNvSpPr txBox="1"/>
          <p:nvPr/>
        </p:nvSpPr>
        <p:spPr>
          <a:xfrm>
            <a:off x="0" y="354563"/>
            <a:ext cx="11533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600" b="1" dirty="0"/>
              <a:t>Result</a:t>
            </a:r>
            <a:endParaRPr kumimoji="1" lang="ko-KR" altLang="en-US" sz="2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9B05C4-5389-7959-E800-CC0EC23E1010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DF07CC-F2DE-5B17-DDC8-909C875EB6DB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C3C327-5C49-565F-6B65-7AAF5DC5C3D6}"/>
              </a:ext>
            </a:extLst>
          </p:cNvPr>
          <p:cNvSpPr txBox="1"/>
          <p:nvPr/>
        </p:nvSpPr>
        <p:spPr>
          <a:xfrm>
            <a:off x="1078212" y="472892"/>
            <a:ext cx="1527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/>
              <a:t>1. </a:t>
            </a:r>
            <a:r>
              <a:rPr kumimoji="1" lang="ko-KR" altLang="en-US" sz="1600" b="1" dirty="0"/>
              <a:t>가상 데이터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589942-0F8F-D875-7545-4C2EDB759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584000"/>
            <a:ext cx="8410627" cy="41436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BC82A43-D7E5-3786-34D2-63AAE382B61E}"/>
              </a:ext>
            </a:extLst>
          </p:cNvPr>
          <p:cNvSpPr/>
          <p:nvPr/>
        </p:nvSpPr>
        <p:spPr>
          <a:xfrm>
            <a:off x="3994036" y="3128637"/>
            <a:ext cx="224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2602C7D4-932B-755B-9EC5-9FF5B9BC6C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6937392"/>
                  </p:ext>
                </p:extLst>
              </p:nvPr>
            </p:nvGraphicFramePr>
            <p:xfrm>
              <a:off x="9054353" y="1447342"/>
              <a:ext cx="2483900" cy="31212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7153">
                      <a:extLst>
                        <a:ext uri="{9D8B030D-6E8A-4147-A177-3AD203B41FA5}">
                          <a16:colId xmlns:a16="http://schemas.microsoft.com/office/drawing/2014/main" val="4019393809"/>
                        </a:ext>
                      </a:extLst>
                    </a:gridCol>
                    <a:gridCol w="1166747">
                      <a:extLst>
                        <a:ext uri="{9D8B030D-6E8A-4147-A177-3AD203B41FA5}">
                          <a16:colId xmlns:a16="http://schemas.microsoft.com/office/drawing/2014/main" val="3147162306"/>
                        </a:ext>
                      </a:extLst>
                    </a:gridCol>
                  </a:tblGrid>
                  <a:tr h="42369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0.5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34517417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0.5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27027884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600" b="1" dirty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7C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10.0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303971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0.0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33166258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0.6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13234932"/>
                      </a:ext>
                    </a:extLst>
                  </a:tr>
                  <a:tr h="5242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𝑬𝒙𝒕𝒆𝒓𝒏𝒂𝒍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𝑭𝒐𝒓𝒄𝒆</m:t>
                                </m:r>
                              </m:oMath>
                            </m:oMathPara>
                          </a14:m>
                          <a:endParaRPr lang="en-US" altLang="ko-KR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0.001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87082883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0.6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26624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2602C7D4-932B-755B-9EC5-9FF5B9BC6C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96937392"/>
                  </p:ext>
                </p:extLst>
              </p:nvPr>
            </p:nvGraphicFramePr>
            <p:xfrm>
              <a:off x="9054353" y="1447342"/>
              <a:ext cx="2483900" cy="31212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7153">
                      <a:extLst>
                        <a:ext uri="{9D8B030D-6E8A-4147-A177-3AD203B41FA5}">
                          <a16:colId xmlns:a16="http://schemas.microsoft.com/office/drawing/2014/main" val="4019393809"/>
                        </a:ext>
                      </a:extLst>
                    </a:gridCol>
                    <a:gridCol w="1166747">
                      <a:extLst>
                        <a:ext uri="{9D8B030D-6E8A-4147-A177-3AD203B41FA5}">
                          <a16:colId xmlns:a16="http://schemas.microsoft.com/office/drawing/2014/main" val="3147162306"/>
                        </a:ext>
                      </a:extLst>
                    </a:gridCol>
                  </a:tblGrid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91346" b="-6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0.5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34517417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3030" r="-91346" b="-55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0.5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27027884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7059" r="-91346" b="-43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10.0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303971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06061" r="-91346" b="-35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0.0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33166258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94118" r="-91346" b="-24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0.6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1323493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73333" r="-91346" b="-8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0.001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87082883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626471" r="-91346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0.6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26624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5C91DB0-3794-E648-20BC-31EDD21E6F29}"/>
              </a:ext>
            </a:extLst>
          </p:cNvPr>
          <p:cNvSpPr txBox="1"/>
          <p:nvPr/>
        </p:nvSpPr>
        <p:spPr>
          <a:xfrm>
            <a:off x="9054353" y="4579449"/>
            <a:ext cx="1951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#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of Collocation : 60000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C11A0B-508E-9A96-AE21-64D453E68775}"/>
              </a:ext>
            </a:extLst>
          </p:cNvPr>
          <p:cNvSpPr txBox="1"/>
          <p:nvPr/>
        </p:nvSpPr>
        <p:spPr>
          <a:xfrm>
            <a:off x="9054353" y="4894210"/>
            <a:ext cx="148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Optimizer : Adam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745D79-C56A-6760-A893-262F2E76D799}"/>
              </a:ext>
            </a:extLst>
          </p:cNvPr>
          <p:cNvSpPr txBox="1"/>
          <p:nvPr/>
        </p:nvSpPr>
        <p:spPr>
          <a:xfrm>
            <a:off x="9054353" y="5208971"/>
            <a:ext cx="2084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Activation Function : tanh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4B6A60-A248-93CA-C031-E42D58B3B889}"/>
              </a:ext>
            </a:extLst>
          </p:cNvPr>
          <p:cNvSpPr txBox="1"/>
          <p:nvPr/>
        </p:nvSpPr>
        <p:spPr>
          <a:xfrm>
            <a:off x="9054353" y="5528107"/>
            <a:ext cx="1747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Learning Rate : 0.001</a:t>
            </a:r>
          </a:p>
        </p:txBody>
      </p:sp>
    </p:spTree>
    <p:extLst>
      <p:ext uri="{BB962C8B-B14F-4D97-AF65-F5344CB8AC3E}">
        <p14:creationId xmlns:p14="http://schemas.microsoft.com/office/powerpoint/2010/main" val="1834537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3F06F-66E3-2C85-B75D-BCB108F05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FF883E3-C804-3785-B3D1-CF0C5CA19BBE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32CF5D-5278-C44F-7C69-66257FFA6E69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73288-97C4-79D0-4B93-89F530857992}"/>
              </a:ext>
            </a:extLst>
          </p:cNvPr>
          <p:cNvSpPr txBox="1"/>
          <p:nvPr/>
        </p:nvSpPr>
        <p:spPr>
          <a:xfrm>
            <a:off x="0" y="354563"/>
            <a:ext cx="11533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600" b="1" dirty="0"/>
              <a:t>Result</a:t>
            </a:r>
            <a:endParaRPr kumimoji="1" lang="ko-KR" altLang="en-US" sz="2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2892C-4800-5325-1BAE-0CB5E83560CA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FD70C8-3785-6D37-FFE8-E05C8E1485B6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F8426A-5DB8-C23F-DACA-A28D7E727E3F}"/>
              </a:ext>
            </a:extLst>
          </p:cNvPr>
          <p:cNvSpPr txBox="1"/>
          <p:nvPr/>
        </p:nvSpPr>
        <p:spPr>
          <a:xfrm>
            <a:off x="1078212" y="472892"/>
            <a:ext cx="1527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/>
              <a:t>1. </a:t>
            </a:r>
            <a:r>
              <a:rPr kumimoji="1" lang="ko-KR" altLang="en-US" sz="1600" b="1" dirty="0"/>
              <a:t>가상 데이터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D3A08291-64EA-62FF-E148-BEB075B12AA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54353" y="1447342"/>
              <a:ext cx="2483900" cy="31212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7153">
                      <a:extLst>
                        <a:ext uri="{9D8B030D-6E8A-4147-A177-3AD203B41FA5}">
                          <a16:colId xmlns:a16="http://schemas.microsoft.com/office/drawing/2014/main" val="4019393809"/>
                        </a:ext>
                      </a:extLst>
                    </a:gridCol>
                    <a:gridCol w="1166747">
                      <a:extLst>
                        <a:ext uri="{9D8B030D-6E8A-4147-A177-3AD203B41FA5}">
                          <a16:colId xmlns:a16="http://schemas.microsoft.com/office/drawing/2014/main" val="3147162306"/>
                        </a:ext>
                      </a:extLst>
                    </a:gridCol>
                  </a:tblGrid>
                  <a:tr h="42369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0.5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34517417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0.5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27027884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600" b="1" dirty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7C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10.0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303971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0.0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33166258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0.6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13234932"/>
                      </a:ext>
                    </a:extLst>
                  </a:tr>
                  <a:tr h="5242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𝑬𝒙𝒕𝒆𝒓𝒏𝒂𝒍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𝑭𝒐𝒓𝒄𝒆</m:t>
                                </m:r>
                              </m:oMath>
                            </m:oMathPara>
                          </a14:m>
                          <a:endParaRPr lang="en-US" altLang="ko-KR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0.001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87082883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0.6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26624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표 7">
                <a:extLst>
                  <a:ext uri="{FF2B5EF4-FFF2-40B4-BE49-F238E27FC236}">
                    <a16:creationId xmlns:a16="http://schemas.microsoft.com/office/drawing/2014/main" id="{D3A08291-64EA-62FF-E148-BEB075B12AA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54353" y="1447342"/>
              <a:ext cx="2483900" cy="31212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7153">
                      <a:extLst>
                        <a:ext uri="{9D8B030D-6E8A-4147-A177-3AD203B41FA5}">
                          <a16:colId xmlns:a16="http://schemas.microsoft.com/office/drawing/2014/main" val="4019393809"/>
                        </a:ext>
                      </a:extLst>
                    </a:gridCol>
                    <a:gridCol w="1166747">
                      <a:extLst>
                        <a:ext uri="{9D8B030D-6E8A-4147-A177-3AD203B41FA5}">
                          <a16:colId xmlns:a16="http://schemas.microsoft.com/office/drawing/2014/main" val="3147162306"/>
                        </a:ext>
                      </a:extLst>
                    </a:gridCol>
                  </a:tblGrid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91346" b="-6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0.5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34517417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3030" r="-91346" b="-55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0.5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27027884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97059" r="-91346" b="-43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10.0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303971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06061" r="-91346" b="-35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0.0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33166258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94118" r="-91346" b="-24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0.6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1323493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73333" r="-91346" b="-8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0.001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87082883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26471" r="-91346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0.6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26624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BC52A5D-604A-13BF-C994-CE5CDB90FD63}"/>
              </a:ext>
            </a:extLst>
          </p:cNvPr>
          <p:cNvSpPr txBox="1"/>
          <p:nvPr/>
        </p:nvSpPr>
        <p:spPr>
          <a:xfrm>
            <a:off x="9054353" y="4579449"/>
            <a:ext cx="1951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#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of Collocation : 60000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7FECE6-50AE-1A26-E574-5CF714F13936}"/>
              </a:ext>
            </a:extLst>
          </p:cNvPr>
          <p:cNvSpPr txBox="1"/>
          <p:nvPr/>
        </p:nvSpPr>
        <p:spPr>
          <a:xfrm>
            <a:off x="9054353" y="4894210"/>
            <a:ext cx="148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Optimizer : Adam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2CFB43-8035-83BE-6542-6FC19F614AE1}"/>
              </a:ext>
            </a:extLst>
          </p:cNvPr>
          <p:cNvSpPr txBox="1"/>
          <p:nvPr/>
        </p:nvSpPr>
        <p:spPr>
          <a:xfrm>
            <a:off x="9054353" y="5208971"/>
            <a:ext cx="2084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Activation Function : tanh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A15146-225A-1B3D-D65F-5F3D87777D0A}"/>
              </a:ext>
            </a:extLst>
          </p:cNvPr>
          <p:cNvSpPr txBox="1"/>
          <p:nvPr/>
        </p:nvSpPr>
        <p:spPr>
          <a:xfrm>
            <a:off x="9054353" y="5528107"/>
            <a:ext cx="1747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Learning Rate : 0.001</a:t>
            </a:r>
          </a:p>
        </p:txBody>
      </p:sp>
      <p:pic>
        <p:nvPicPr>
          <p:cNvPr id="16" name="그림 15" descr="텍스트, 그래프, 라인, 스크린샷이(가) 표시된 사진&#10;&#10;자동 생성된 설명">
            <a:extLst>
              <a:ext uri="{FF2B5EF4-FFF2-40B4-BE49-F238E27FC236}">
                <a16:creationId xmlns:a16="http://schemas.microsoft.com/office/drawing/2014/main" id="{6390FF80-8746-F110-68AB-367C81CC6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628" y="1211514"/>
            <a:ext cx="8356607" cy="47693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9AF8A4E-BA13-F005-706F-901F3F61D19D}"/>
              </a:ext>
            </a:extLst>
          </p:cNvPr>
          <p:cNvSpPr txBox="1"/>
          <p:nvPr/>
        </p:nvSpPr>
        <p:spPr>
          <a:xfrm>
            <a:off x="6404140" y="4650420"/>
            <a:ext cx="1829347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dirty="0">
                <a:solidFill>
                  <a:srgbClr val="00B050"/>
                </a:solidFill>
              </a:rPr>
              <a:t>Data loss : 0.039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b="1" dirty="0">
                <a:solidFill>
                  <a:srgbClr val="C00000"/>
                </a:solidFill>
              </a:rPr>
              <a:t>Physics loss : 0.157</a:t>
            </a:r>
          </a:p>
        </p:txBody>
      </p:sp>
    </p:spTree>
    <p:extLst>
      <p:ext uri="{BB962C8B-B14F-4D97-AF65-F5344CB8AC3E}">
        <p14:creationId xmlns:p14="http://schemas.microsoft.com/office/powerpoint/2010/main" val="4112812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974CD-056A-8335-354D-5CC304E3D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81379E-272C-C1F5-AEE4-B04B5ED93B51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D0F8F-FF76-35F6-A503-381CC01A7DC0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EE47AB-B3F4-F907-019E-65615C32864D}"/>
              </a:ext>
            </a:extLst>
          </p:cNvPr>
          <p:cNvSpPr txBox="1"/>
          <p:nvPr/>
        </p:nvSpPr>
        <p:spPr>
          <a:xfrm>
            <a:off x="0" y="354563"/>
            <a:ext cx="2850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600" b="1" dirty="0"/>
              <a:t>Data Description</a:t>
            </a:r>
            <a:endParaRPr kumimoji="1" lang="ko-KR" altLang="en-US" sz="2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B3578-AD85-C802-31D2-62A4F33DF758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5956AF9-1C30-EAD8-4263-074DC11A3DA4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A53FDA-C9BA-E83A-9EA8-D1DD86284887}"/>
              </a:ext>
            </a:extLst>
          </p:cNvPr>
          <p:cNvSpPr txBox="1"/>
          <p:nvPr/>
        </p:nvSpPr>
        <p:spPr>
          <a:xfrm>
            <a:off x="0" y="1000894"/>
            <a:ext cx="471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</a:t>
            </a:r>
            <a:r>
              <a:rPr kumimoji="1" lang="ko-KR" altLang="en-US" b="1" dirty="0"/>
              <a:t> 실제 데이터 </a:t>
            </a:r>
            <a:r>
              <a:rPr kumimoji="1" lang="en-US" altLang="ko-KR" b="1" dirty="0"/>
              <a:t>Copernicus Marine Service</a:t>
            </a:r>
            <a:endParaRPr kumimoji="1"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330D29-889D-73F0-F598-DF597B974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02" y="1652214"/>
            <a:ext cx="9837596" cy="39597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EFC3327-2404-DF29-8E9E-91812896310B}"/>
              </a:ext>
            </a:extLst>
          </p:cNvPr>
          <p:cNvSpPr txBox="1"/>
          <p:nvPr/>
        </p:nvSpPr>
        <p:spPr>
          <a:xfrm>
            <a:off x="10200749" y="6400447"/>
            <a:ext cx="19912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kumimoji="1"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marine.copernicus.eu</a:t>
            </a:r>
            <a:r>
              <a:rPr kumimoji="1"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endParaRPr kumimoji="1" lang="ko-Kore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019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F056E-840C-AF31-C18A-A35D4368F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CF83DE-1091-61AC-E182-E38716A2D19B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F7F8A6-745E-14D1-C7F0-B2C6D158BC99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EBB20C-DB00-CC7E-B019-B74B75F6197C}"/>
              </a:ext>
            </a:extLst>
          </p:cNvPr>
          <p:cNvSpPr txBox="1"/>
          <p:nvPr/>
        </p:nvSpPr>
        <p:spPr>
          <a:xfrm>
            <a:off x="0" y="354563"/>
            <a:ext cx="2850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600" b="1" dirty="0"/>
              <a:t>Data Description</a:t>
            </a:r>
            <a:endParaRPr kumimoji="1" lang="ko-KR" altLang="en-US" sz="2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D80246-3A81-9E03-FA82-E1E5A011BA3F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0E3908-C97F-0C9E-B687-45665B883F87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9FE95C-06C9-6419-B0CA-061AAEB20242}"/>
              </a:ext>
            </a:extLst>
          </p:cNvPr>
          <p:cNvSpPr txBox="1"/>
          <p:nvPr/>
        </p:nvSpPr>
        <p:spPr>
          <a:xfrm>
            <a:off x="0" y="1000894"/>
            <a:ext cx="471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</a:t>
            </a:r>
            <a:r>
              <a:rPr kumimoji="1" lang="ko-KR" altLang="en-US" b="1" dirty="0"/>
              <a:t> 실제 데이터 </a:t>
            </a:r>
            <a:r>
              <a:rPr kumimoji="1" lang="en-US" altLang="ko-KR" b="1" dirty="0"/>
              <a:t>Copernicus Marine Service</a:t>
            </a:r>
            <a:endParaRPr kumimoji="1"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1586F70-02CA-12A3-500D-65082F1CC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633" y="524030"/>
            <a:ext cx="5153028" cy="589451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1A82A9-DCF3-6B8C-AB15-B050C64E5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10" y="1476257"/>
            <a:ext cx="5472731" cy="4942289"/>
          </a:xfrm>
          <a:prstGeom prst="rect">
            <a:avLst/>
          </a:prstGeom>
        </p:spPr>
      </p:pic>
      <p:sp>
        <p:nvSpPr>
          <p:cNvPr id="12" name="도넛[D] 11">
            <a:extLst>
              <a:ext uri="{FF2B5EF4-FFF2-40B4-BE49-F238E27FC236}">
                <a16:creationId xmlns:a16="http://schemas.microsoft.com/office/drawing/2014/main" id="{2F59AE54-8D41-C07A-FAA4-64259293C5F3}"/>
              </a:ext>
            </a:extLst>
          </p:cNvPr>
          <p:cNvSpPr/>
          <p:nvPr/>
        </p:nvSpPr>
        <p:spPr>
          <a:xfrm>
            <a:off x="1262743" y="2590800"/>
            <a:ext cx="1709057" cy="1513115"/>
          </a:xfrm>
          <a:prstGeom prst="donut">
            <a:avLst>
              <a:gd name="adj" fmla="val 411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56850CAF-CA48-F2E2-E893-366C02112122}"/>
              </a:ext>
            </a:extLst>
          </p:cNvPr>
          <p:cNvCxnSpPr>
            <a:stCxn id="12" idx="6"/>
            <a:endCxn id="4" idx="1"/>
          </p:cNvCxnSpPr>
          <p:nvPr/>
        </p:nvCxnSpPr>
        <p:spPr>
          <a:xfrm>
            <a:off x="2971800" y="3347358"/>
            <a:ext cx="3731833" cy="1239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109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3C489-D6DB-3D0B-1179-9A22CB45A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2E5142-78CE-04F0-ECC7-041CBA8B9DBE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36E81D-E681-A207-A9B3-D05F0DD698FE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1ECFEE-B203-9413-4059-E482BC21083D}"/>
              </a:ext>
            </a:extLst>
          </p:cNvPr>
          <p:cNvSpPr txBox="1"/>
          <p:nvPr/>
        </p:nvSpPr>
        <p:spPr>
          <a:xfrm>
            <a:off x="0" y="354563"/>
            <a:ext cx="2850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600" b="1" dirty="0"/>
              <a:t>Data Description</a:t>
            </a:r>
            <a:endParaRPr kumimoji="1" lang="ko-KR" altLang="en-US" sz="2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45DA96-1CBC-5920-0BA7-8A679E7CA74F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4EF6FE2-E71F-2086-AFDB-98525979F929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516A3C-9993-EBE0-18F6-A840A865ADE0}"/>
              </a:ext>
            </a:extLst>
          </p:cNvPr>
          <p:cNvSpPr txBox="1"/>
          <p:nvPr/>
        </p:nvSpPr>
        <p:spPr>
          <a:xfrm>
            <a:off x="0" y="1000894"/>
            <a:ext cx="471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</a:t>
            </a:r>
            <a:r>
              <a:rPr kumimoji="1" lang="ko-KR" altLang="en-US" b="1" dirty="0"/>
              <a:t> 실제 데이터 </a:t>
            </a:r>
            <a:r>
              <a:rPr kumimoji="1" lang="en-US" altLang="ko-KR" b="1" dirty="0"/>
              <a:t>Copernicus Marine Service</a:t>
            </a:r>
            <a:endParaRPr kumimoji="1" lang="ko-KR" altLang="en-US" b="1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C2FA8D9D-CAF9-E482-706E-54A6F5338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362669"/>
              </p:ext>
            </p:extLst>
          </p:nvPr>
        </p:nvGraphicFramePr>
        <p:xfrm>
          <a:off x="7290309" y="2658945"/>
          <a:ext cx="4610458" cy="24545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0458">
                  <a:extLst>
                    <a:ext uri="{9D8B030D-6E8A-4147-A177-3AD203B41FA5}">
                      <a16:colId xmlns:a16="http://schemas.microsoft.com/office/drawing/2014/main" val="4019393809"/>
                    </a:ext>
                  </a:extLst>
                </a:gridCol>
              </a:tblGrid>
              <a:tr h="490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데이터 특징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17417"/>
                  </a:ext>
                </a:extLst>
              </a:tr>
              <a:tr h="1963885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b="1" dirty="0"/>
                        <a:t>t = 0 : 2022</a:t>
                      </a:r>
                      <a:r>
                        <a:rPr lang="ko-KR" altLang="en-US" sz="1400" b="1" dirty="0"/>
                        <a:t>년 </a:t>
                      </a:r>
                      <a:r>
                        <a:rPr lang="en-US" altLang="ko-KR" sz="1400" b="1" dirty="0"/>
                        <a:t>11</a:t>
                      </a:r>
                      <a:r>
                        <a:rPr lang="ko-KR" altLang="en-US" sz="1400" b="1" dirty="0"/>
                        <a:t>월 </a:t>
                      </a:r>
                      <a:r>
                        <a:rPr lang="en-US" altLang="ko-KR" sz="1400" b="1" dirty="0"/>
                        <a:t>29</a:t>
                      </a:r>
                      <a:r>
                        <a:rPr lang="ko-KR" altLang="en-US" sz="1400" b="1" dirty="0"/>
                        <a:t>일 </a:t>
                      </a:r>
                      <a:r>
                        <a:rPr lang="en-US" altLang="ko-KR" sz="1400" b="1" dirty="0"/>
                        <a:t>00:00</a:t>
                      </a:r>
                      <a:r>
                        <a:rPr lang="ko-KR" altLang="en-US" sz="1400" b="1" dirty="0"/>
                        <a:t> 해수 데이터</a:t>
                      </a:r>
                      <a:endParaRPr lang="en-US" altLang="ko-KR" sz="1400" b="1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b="1" dirty="0"/>
                        <a:t>t = 1 : 2023</a:t>
                      </a:r>
                      <a:r>
                        <a:rPr lang="ko-KR" altLang="en-US" sz="1400" b="1" dirty="0"/>
                        <a:t>년 </a:t>
                      </a:r>
                      <a:r>
                        <a:rPr lang="en-US" altLang="ko-KR" sz="1400" b="1" dirty="0"/>
                        <a:t>11</a:t>
                      </a:r>
                      <a:r>
                        <a:rPr lang="ko-KR" altLang="en-US" sz="1400" b="1" dirty="0"/>
                        <a:t>월 </a:t>
                      </a:r>
                      <a:r>
                        <a:rPr lang="en-US" altLang="ko-KR" sz="1400" b="1" dirty="0"/>
                        <a:t>29</a:t>
                      </a:r>
                      <a:r>
                        <a:rPr lang="ko-KR" altLang="en-US" sz="1400" b="1" dirty="0"/>
                        <a:t>일 </a:t>
                      </a:r>
                      <a:r>
                        <a:rPr lang="en-US" altLang="ko-KR" sz="1400" b="1" dirty="0"/>
                        <a:t>00:00</a:t>
                      </a:r>
                      <a:r>
                        <a:rPr lang="ko-KR" altLang="en-US" sz="1400" b="1" dirty="0"/>
                        <a:t> 해수 데이터</a:t>
                      </a:r>
                      <a:endParaRPr lang="en-US" altLang="ko-KR" sz="1400" b="1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400" b="1" dirty="0"/>
                        <a:t>t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=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2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:</a:t>
                      </a:r>
                      <a:r>
                        <a:rPr lang="ko-KR" altLang="en-US" sz="1400" b="1" dirty="0"/>
                        <a:t> </a:t>
                      </a:r>
                      <a:r>
                        <a:rPr lang="en-US" altLang="ko-KR" sz="1400" b="1" dirty="0"/>
                        <a:t>2024</a:t>
                      </a:r>
                      <a:r>
                        <a:rPr lang="ko-KR" altLang="en-US" sz="1400" b="1" dirty="0"/>
                        <a:t>년 </a:t>
                      </a:r>
                      <a:r>
                        <a:rPr lang="en-US" altLang="ko-KR" sz="1400" b="1" dirty="0"/>
                        <a:t>11</a:t>
                      </a:r>
                      <a:r>
                        <a:rPr lang="ko-KR" altLang="en-US" sz="1400" b="1" dirty="0"/>
                        <a:t>월 </a:t>
                      </a:r>
                      <a:r>
                        <a:rPr lang="en-US" altLang="ko-KR" sz="1400" b="1" dirty="0"/>
                        <a:t>29</a:t>
                      </a:r>
                      <a:r>
                        <a:rPr lang="ko-KR" altLang="en-US" sz="1400" b="1" dirty="0"/>
                        <a:t>일 </a:t>
                      </a:r>
                      <a:r>
                        <a:rPr lang="en-US" altLang="ko-KR" sz="1400" b="1" dirty="0"/>
                        <a:t>00:00</a:t>
                      </a:r>
                      <a:r>
                        <a:rPr lang="ko-KR" altLang="en-US" sz="1400" b="1" dirty="0"/>
                        <a:t> 해수 데이터</a:t>
                      </a:r>
                      <a:endParaRPr lang="en-US" altLang="ko-KR" sz="1400" b="1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="1" dirty="0"/>
                        <a:t>수심 </a:t>
                      </a:r>
                      <a:r>
                        <a:rPr lang="en-US" altLang="ko-KR" sz="1400" b="1" dirty="0"/>
                        <a:t>0.494m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15040"/>
                  </a:ext>
                </a:extLst>
              </a:tr>
            </a:tbl>
          </a:graphicData>
        </a:graphic>
      </p:graphicFrame>
      <p:pic>
        <p:nvPicPr>
          <p:cNvPr id="13" name="그림 1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554F175-51B2-EE79-D893-8AD70D036E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6" r="699" b="3099"/>
          <a:stretch/>
        </p:blipFill>
        <p:spPr>
          <a:xfrm>
            <a:off x="399224" y="3098072"/>
            <a:ext cx="6344046" cy="1756320"/>
          </a:xfrm>
          <a:prstGeom prst="rect">
            <a:avLst/>
          </a:prstGeom>
        </p:spPr>
      </p:pic>
      <p:pic>
        <p:nvPicPr>
          <p:cNvPr id="15" name="그림 1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5617D1E-2056-DB75-006F-3EA86F8696F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4" b="1658"/>
          <a:stretch/>
        </p:blipFill>
        <p:spPr>
          <a:xfrm>
            <a:off x="399224" y="1343049"/>
            <a:ext cx="6407108" cy="1763121"/>
          </a:xfrm>
          <a:prstGeom prst="rect">
            <a:avLst/>
          </a:prstGeom>
        </p:spPr>
      </p:pic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F79674C-EB42-646E-8A8B-65EB4E31929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35" t="3093" b="2690"/>
          <a:stretch/>
        </p:blipFill>
        <p:spPr>
          <a:xfrm>
            <a:off x="361388" y="4867004"/>
            <a:ext cx="6438638" cy="175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07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13FC8-A8AF-05D1-C33B-5E511AA7B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2D02BA-71A9-7B9A-1D05-AC0C7E8DD8B4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F12AC-9F60-70A3-F8D7-7938B9953F19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6AEE9F-42F5-9162-DF5D-448E3A5CB17D}"/>
              </a:ext>
            </a:extLst>
          </p:cNvPr>
          <p:cNvSpPr txBox="1"/>
          <p:nvPr/>
        </p:nvSpPr>
        <p:spPr>
          <a:xfrm>
            <a:off x="0" y="354563"/>
            <a:ext cx="2850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600" b="1" dirty="0"/>
              <a:t>Data Description</a:t>
            </a:r>
            <a:endParaRPr kumimoji="1" lang="ko-KR" altLang="en-US" sz="2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94BE44-5D3E-C23E-FF40-5CEF16FF60B8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7C2EB4-2B6A-AD06-0985-7FBEC6B0BF61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4C77BD-DCE4-5F15-8C0B-C450D01571EF}"/>
              </a:ext>
            </a:extLst>
          </p:cNvPr>
          <p:cNvSpPr txBox="1"/>
          <p:nvPr/>
        </p:nvSpPr>
        <p:spPr>
          <a:xfrm>
            <a:off x="0" y="1000894"/>
            <a:ext cx="471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</a:t>
            </a:r>
            <a:r>
              <a:rPr kumimoji="1" lang="ko-KR" altLang="en-US" b="1" dirty="0"/>
              <a:t> 실제 데이터 </a:t>
            </a:r>
            <a:r>
              <a:rPr kumimoji="1" lang="en-US" altLang="ko-KR" b="1" dirty="0"/>
              <a:t>Copernicus Marine Service</a:t>
            </a:r>
            <a:endParaRPr kumimoji="1" lang="ko-KR" altLang="en-US" b="1" dirty="0"/>
          </a:p>
        </p:txBody>
      </p:sp>
      <p:pic>
        <p:nvPicPr>
          <p:cNvPr id="8" name="그림 7" descr="텍스트, 지도, 스크린샷이(가) 표시된 사진&#10;&#10;자동 생성된 설명">
            <a:extLst>
              <a:ext uri="{FF2B5EF4-FFF2-40B4-BE49-F238E27FC236}">
                <a16:creationId xmlns:a16="http://schemas.microsoft.com/office/drawing/2014/main" id="{DF6DED12-C14E-BCE9-8DF7-8A3A312A1E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03" t="8108" r="15266" b="2521"/>
          <a:stretch/>
        </p:blipFill>
        <p:spPr>
          <a:xfrm>
            <a:off x="1625331" y="1642979"/>
            <a:ext cx="8454840" cy="486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06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A7BF5-462F-69AB-A153-45C61F664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4E720A-9B7C-777E-AE09-6D546F6BF0F3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F8490A-EF88-7682-D913-9A0519D0509B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2B4B58-A6CC-6DA0-9068-21845C5E54D3}"/>
              </a:ext>
            </a:extLst>
          </p:cNvPr>
          <p:cNvSpPr txBox="1"/>
          <p:nvPr/>
        </p:nvSpPr>
        <p:spPr>
          <a:xfrm>
            <a:off x="0" y="354563"/>
            <a:ext cx="2850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600" b="1" dirty="0"/>
              <a:t>Data Description</a:t>
            </a:r>
            <a:endParaRPr kumimoji="1" lang="ko-KR" altLang="en-US" sz="2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025F83-0B9E-E4F8-F22D-EB96F0D0B9E3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539D285-126A-165E-4249-8BC92C142DD8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EE1A95-996C-4259-F060-0F488916381F}"/>
              </a:ext>
            </a:extLst>
          </p:cNvPr>
          <p:cNvSpPr txBox="1"/>
          <p:nvPr/>
        </p:nvSpPr>
        <p:spPr>
          <a:xfrm>
            <a:off x="0" y="1000894"/>
            <a:ext cx="471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2.</a:t>
            </a:r>
            <a:r>
              <a:rPr kumimoji="1" lang="ko-KR" altLang="en-US" b="1" dirty="0"/>
              <a:t> 실제 데이터 </a:t>
            </a:r>
            <a:r>
              <a:rPr kumimoji="1" lang="en-US" altLang="ko-KR" b="1" dirty="0"/>
              <a:t>Copernicus Marine Service</a:t>
            </a:r>
            <a:endParaRPr kumimoji="1" lang="ko-KR" altLang="en-US" b="1" dirty="0"/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CB997CCD-82F9-6014-29B2-1362463A5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432073"/>
              </p:ext>
            </p:extLst>
          </p:nvPr>
        </p:nvGraphicFramePr>
        <p:xfrm>
          <a:off x="7257652" y="847006"/>
          <a:ext cx="4610458" cy="245450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10458">
                  <a:extLst>
                    <a:ext uri="{9D8B030D-6E8A-4147-A177-3AD203B41FA5}">
                      <a16:colId xmlns:a16="http://schemas.microsoft.com/office/drawing/2014/main" val="4019393809"/>
                    </a:ext>
                  </a:extLst>
                </a:gridCol>
              </a:tblGrid>
              <a:tr h="4906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데이터 특징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17417"/>
                  </a:ext>
                </a:extLst>
              </a:tr>
              <a:tr h="1963885"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="1" dirty="0"/>
                        <a:t>대륙의 밀도는 </a:t>
                      </a:r>
                      <a:r>
                        <a:rPr lang="en-US" altLang="ko-KR" sz="1400" b="1" dirty="0"/>
                        <a:t>0</a:t>
                      </a:r>
                      <a:r>
                        <a:rPr lang="ko-KR" altLang="en-US" sz="1400" b="1" dirty="0" err="1"/>
                        <a:t>으로</a:t>
                      </a:r>
                      <a:r>
                        <a:rPr lang="ko-KR" altLang="en-US" sz="1400" b="1" dirty="0"/>
                        <a:t> 고정</a:t>
                      </a:r>
                      <a:endParaRPr lang="en-US" altLang="ko-KR" sz="1400" b="1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="1" dirty="0"/>
                        <a:t>대륙의 빙하의 양은 위도 경도에 따라 임의로 지정</a:t>
                      </a:r>
                      <a:endParaRPr lang="en-US" altLang="ko-KR" sz="1400" b="1" dirty="0"/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="1" dirty="0"/>
                        <a:t>대륙의 온도는 각 위도의 평균값으로 대체</a:t>
                      </a:r>
                      <a:endParaRPr lang="en-US" altLang="ko-KR" sz="1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15040"/>
                  </a:ext>
                </a:extLst>
              </a:tr>
            </a:tbl>
          </a:graphicData>
        </a:graphic>
      </p:graphicFrame>
      <p:pic>
        <p:nvPicPr>
          <p:cNvPr id="6" name="그림 5" descr="다채로움, 스크린샷, 텍스트이(가) 표시된 사진&#10;&#10;자동 생성된 설명">
            <a:extLst>
              <a:ext uri="{FF2B5EF4-FFF2-40B4-BE49-F238E27FC236}">
                <a16:creationId xmlns:a16="http://schemas.microsoft.com/office/drawing/2014/main" id="{89800B91-35C2-2C63-8784-A06AD41C3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653" y="2768600"/>
            <a:ext cx="4934348" cy="35768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BE3F1B-ACB0-DFA2-9CBA-5361FCA82398}"/>
              </a:ext>
            </a:extLst>
          </p:cNvPr>
          <p:cNvSpPr txBox="1"/>
          <p:nvPr/>
        </p:nvSpPr>
        <p:spPr>
          <a:xfrm>
            <a:off x="8639341" y="6269819"/>
            <a:ext cx="3228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Rohde  et al., Earth System Science Data (2020)</a:t>
            </a:r>
            <a:endParaRPr kumimoji="1" lang="ko-Kore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929DC3F-C8C2-E15D-4A1C-C47B254EB3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6" r="699" b="3099"/>
          <a:stretch/>
        </p:blipFill>
        <p:spPr>
          <a:xfrm>
            <a:off x="399224" y="3098072"/>
            <a:ext cx="6344046" cy="1756320"/>
          </a:xfrm>
          <a:prstGeom prst="rect">
            <a:avLst/>
          </a:prstGeom>
        </p:spPr>
      </p:pic>
      <p:pic>
        <p:nvPicPr>
          <p:cNvPr id="9" name="그림 8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D879FD9-8AF3-8530-0E96-819AE69F40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84" b="1658"/>
          <a:stretch/>
        </p:blipFill>
        <p:spPr>
          <a:xfrm>
            <a:off x="399224" y="1343049"/>
            <a:ext cx="6407108" cy="1763121"/>
          </a:xfrm>
          <a:prstGeom prst="rect">
            <a:avLst/>
          </a:prstGeom>
        </p:spPr>
      </p:pic>
      <p:pic>
        <p:nvPicPr>
          <p:cNvPr id="11" name="그림 1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D880233-3D8B-BB8C-E698-8E861E69FA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35" t="3093" b="2690"/>
          <a:stretch/>
        </p:blipFill>
        <p:spPr>
          <a:xfrm>
            <a:off x="361388" y="4867004"/>
            <a:ext cx="6438638" cy="175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350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187A5-5205-D007-880A-CF5304953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1EFAFF-2BE5-587D-B14D-A6F87AC8CBA5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B24E86-F4DA-BD58-36DE-36B940D104FE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24124-A0AB-3833-0A10-4C5B6F720D5C}"/>
              </a:ext>
            </a:extLst>
          </p:cNvPr>
          <p:cNvSpPr txBox="1"/>
          <p:nvPr/>
        </p:nvSpPr>
        <p:spPr>
          <a:xfrm>
            <a:off x="0" y="354563"/>
            <a:ext cx="11533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600" b="1" dirty="0"/>
              <a:t>Result</a:t>
            </a:r>
            <a:endParaRPr kumimoji="1" lang="ko-KR" altLang="en-US" sz="2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A6EB2-BDD1-AE20-79B3-C31D2D26823D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1FB0A6-4BC5-B03D-3AD1-A3E602A07359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1C007E-E839-5DFA-CACD-3A971DCA2A7E}"/>
              </a:ext>
            </a:extLst>
          </p:cNvPr>
          <p:cNvSpPr txBox="1"/>
          <p:nvPr/>
        </p:nvSpPr>
        <p:spPr>
          <a:xfrm>
            <a:off x="1078212" y="472892"/>
            <a:ext cx="420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/>
              <a:t>2.</a:t>
            </a:r>
            <a:r>
              <a:rPr kumimoji="1" lang="ko-KR" altLang="en-US" sz="1600" b="1" dirty="0"/>
              <a:t> 실제 데이터 </a:t>
            </a:r>
            <a:r>
              <a:rPr kumimoji="1" lang="en-US" altLang="ko-KR" sz="1600" b="1" dirty="0"/>
              <a:t>Copernicus Marine Service</a:t>
            </a:r>
            <a:endParaRPr kumimoji="1" lang="ko-KR" altLang="en-US" sz="1600" b="1" dirty="0"/>
          </a:p>
        </p:txBody>
      </p:sp>
      <p:pic>
        <p:nvPicPr>
          <p:cNvPr id="8" name="1111">
            <a:hlinkClick r:id="" action="ppaction://media"/>
            <a:extLst>
              <a:ext uri="{FF2B5EF4-FFF2-40B4-BE49-F238E27FC236}">
                <a16:creationId xmlns:a16="http://schemas.microsoft.com/office/drawing/2014/main" id="{5E11353F-F285-39D8-EDE1-5A64E593D4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9600" y="867600"/>
            <a:ext cx="10677600" cy="53388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894C0BF-AD55-2CD6-7C00-B43B897C28AE}"/>
              </a:ext>
            </a:extLst>
          </p:cNvPr>
          <p:cNvSpPr/>
          <p:nvPr/>
        </p:nvSpPr>
        <p:spPr>
          <a:xfrm>
            <a:off x="5733143" y="2968171"/>
            <a:ext cx="224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1220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FE798-9D70-7ED9-D413-9488A704D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405819-E372-8862-4693-A3B44AED11EE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2237D3-5688-5CEA-2994-FC6AE58DAAA1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5861F1-7843-0B13-267E-5BC24B47C171}"/>
              </a:ext>
            </a:extLst>
          </p:cNvPr>
          <p:cNvSpPr txBox="1"/>
          <p:nvPr/>
        </p:nvSpPr>
        <p:spPr>
          <a:xfrm>
            <a:off x="0" y="354563"/>
            <a:ext cx="19688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600" b="1" dirty="0"/>
              <a:t>이론적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FACB0-1896-AB42-72E5-6746EAC9E230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B2AEE8A-FA1F-616E-C2ED-3BF36CC688B8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2BA362-9BE9-9AE0-B07C-73AC92723124}"/>
              </a:ext>
            </a:extLst>
          </p:cNvPr>
          <p:cNvSpPr txBox="1"/>
          <p:nvPr/>
        </p:nvSpPr>
        <p:spPr>
          <a:xfrm>
            <a:off x="1351752" y="3077423"/>
            <a:ext cx="94884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5000" b="1" dirty="0"/>
              <a:t>지구가 뜨거워지는데 웬 빙하기</a:t>
            </a:r>
            <a:r>
              <a:rPr kumimoji="1" lang="en-US" altLang="ko-KR" sz="5000" b="1" dirty="0"/>
              <a:t>?</a:t>
            </a:r>
            <a:endParaRPr kumimoji="1" lang="ko-KR" altLang="en-US" sz="5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90428-3447-5210-7406-C831C493D32F}"/>
              </a:ext>
            </a:extLst>
          </p:cNvPr>
          <p:cNvSpPr txBox="1"/>
          <p:nvPr/>
        </p:nvSpPr>
        <p:spPr>
          <a:xfrm>
            <a:off x="1659528" y="2828835"/>
            <a:ext cx="8872942" cy="1200329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7200" b="1" dirty="0">
                <a:solidFill>
                  <a:schemeClr val="bg1"/>
                </a:solidFill>
              </a:rPr>
              <a:t> 지구 온난화의 역설 </a:t>
            </a:r>
          </a:p>
        </p:txBody>
      </p:sp>
    </p:spTree>
    <p:extLst>
      <p:ext uri="{BB962C8B-B14F-4D97-AF65-F5344CB8AC3E}">
        <p14:creationId xmlns:p14="http://schemas.microsoft.com/office/powerpoint/2010/main" val="269783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187A5-5205-D007-880A-CF5304953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1EFAFF-2BE5-587D-B14D-A6F87AC8CBA5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B24E86-F4DA-BD58-36DE-36B940D104FE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24124-A0AB-3833-0A10-4C5B6F720D5C}"/>
              </a:ext>
            </a:extLst>
          </p:cNvPr>
          <p:cNvSpPr txBox="1"/>
          <p:nvPr/>
        </p:nvSpPr>
        <p:spPr>
          <a:xfrm>
            <a:off x="0" y="354563"/>
            <a:ext cx="11533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600" b="1" dirty="0"/>
              <a:t>Result</a:t>
            </a:r>
            <a:endParaRPr kumimoji="1" lang="ko-KR" altLang="en-US" sz="2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DA6EB2-BDD1-AE20-79B3-C31D2D26823D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1FB0A6-4BC5-B03D-3AD1-A3E602A07359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1C007E-E839-5DFA-CACD-3A971DCA2A7E}"/>
              </a:ext>
            </a:extLst>
          </p:cNvPr>
          <p:cNvSpPr txBox="1"/>
          <p:nvPr/>
        </p:nvSpPr>
        <p:spPr>
          <a:xfrm>
            <a:off x="1078212" y="472892"/>
            <a:ext cx="420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/>
              <a:t>2.</a:t>
            </a:r>
            <a:r>
              <a:rPr kumimoji="1" lang="ko-KR" altLang="en-US" sz="1600" b="1" dirty="0"/>
              <a:t> 실제 데이터 </a:t>
            </a:r>
            <a:r>
              <a:rPr kumimoji="1" lang="en-US" altLang="ko-KR" sz="1600" b="1" dirty="0"/>
              <a:t>Copernicus Marine Service</a:t>
            </a:r>
            <a:endParaRPr kumimoji="1" lang="ko-KR" altLang="en-US" sz="1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94C0BF-AD55-2CD6-7C00-B43B897C28AE}"/>
              </a:ext>
            </a:extLst>
          </p:cNvPr>
          <p:cNvSpPr/>
          <p:nvPr/>
        </p:nvSpPr>
        <p:spPr>
          <a:xfrm>
            <a:off x="5733143" y="2968171"/>
            <a:ext cx="224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4D3B5C-E3AE-76AE-2A74-DEA39D028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4000"/>
            <a:ext cx="8312884" cy="4143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1859A2A3-4D6E-66A2-FE51-515FA9A06B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8693927"/>
                  </p:ext>
                </p:extLst>
              </p:nvPr>
            </p:nvGraphicFramePr>
            <p:xfrm>
              <a:off x="9054353" y="1447342"/>
              <a:ext cx="2483900" cy="31212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7153">
                      <a:extLst>
                        <a:ext uri="{9D8B030D-6E8A-4147-A177-3AD203B41FA5}">
                          <a16:colId xmlns:a16="http://schemas.microsoft.com/office/drawing/2014/main" val="4019393809"/>
                        </a:ext>
                      </a:extLst>
                    </a:gridCol>
                    <a:gridCol w="1166747">
                      <a:extLst>
                        <a:ext uri="{9D8B030D-6E8A-4147-A177-3AD203B41FA5}">
                          <a16:colId xmlns:a16="http://schemas.microsoft.com/office/drawing/2014/main" val="3147162306"/>
                        </a:ext>
                      </a:extLst>
                    </a:gridCol>
                  </a:tblGrid>
                  <a:tr h="42369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0.5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34517417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0.5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27027884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600" b="1" dirty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0.6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43303971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0.0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33166258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0.7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13234932"/>
                      </a:ext>
                    </a:extLst>
                  </a:tr>
                  <a:tr h="5242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𝑬𝒙𝒕𝒆𝒓𝒏𝒂𝒍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𝑭𝒐𝒓𝒄𝒆</m:t>
                                </m:r>
                              </m:oMath>
                            </m:oMathPara>
                          </a14:m>
                          <a:endParaRPr lang="en-US" altLang="ko-KR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1.0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87082883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0.7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26624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1859A2A3-4D6E-66A2-FE51-515FA9A06B6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8693927"/>
                  </p:ext>
                </p:extLst>
              </p:nvPr>
            </p:nvGraphicFramePr>
            <p:xfrm>
              <a:off x="9054353" y="1447342"/>
              <a:ext cx="2483900" cy="31212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7153">
                      <a:extLst>
                        <a:ext uri="{9D8B030D-6E8A-4147-A177-3AD203B41FA5}">
                          <a16:colId xmlns:a16="http://schemas.microsoft.com/office/drawing/2014/main" val="4019393809"/>
                        </a:ext>
                      </a:extLst>
                    </a:gridCol>
                    <a:gridCol w="1166747">
                      <a:extLst>
                        <a:ext uri="{9D8B030D-6E8A-4147-A177-3AD203B41FA5}">
                          <a16:colId xmlns:a16="http://schemas.microsoft.com/office/drawing/2014/main" val="3147162306"/>
                        </a:ext>
                      </a:extLst>
                    </a:gridCol>
                  </a:tblGrid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91346" b="-6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0.5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34517417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3030" r="-91346" b="-55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0.5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27027884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7059" r="-91346" b="-43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0.6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43303971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06061" r="-91346" b="-35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0.0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33166258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94118" r="-91346" b="-24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0.7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1323493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73333" r="-91346" b="-8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1.0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87082883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626471" r="-91346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0.7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26624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C20A554-5556-D12A-56CE-5CF466F55E0A}"/>
              </a:ext>
            </a:extLst>
          </p:cNvPr>
          <p:cNvSpPr txBox="1"/>
          <p:nvPr/>
        </p:nvSpPr>
        <p:spPr>
          <a:xfrm>
            <a:off x="9054353" y="4579449"/>
            <a:ext cx="1951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#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of Collocation : 60000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3556B9-F064-BE6A-3484-2140F8FEBBE3}"/>
              </a:ext>
            </a:extLst>
          </p:cNvPr>
          <p:cNvSpPr txBox="1"/>
          <p:nvPr/>
        </p:nvSpPr>
        <p:spPr>
          <a:xfrm>
            <a:off x="9054353" y="4894210"/>
            <a:ext cx="148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Optimizer : Adam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16CFAF-EFD7-C50F-ABB6-C94C6F408DAE}"/>
              </a:ext>
            </a:extLst>
          </p:cNvPr>
          <p:cNvSpPr txBox="1"/>
          <p:nvPr/>
        </p:nvSpPr>
        <p:spPr>
          <a:xfrm>
            <a:off x="9054353" y="5208971"/>
            <a:ext cx="2084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Activation Function : tanh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48FD53-CC11-D844-3325-DAA4D857F92F}"/>
              </a:ext>
            </a:extLst>
          </p:cNvPr>
          <p:cNvSpPr txBox="1"/>
          <p:nvPr/>
        </p:nvSpPr>
        <p:spPr>
          <a:xfrm>
            <a:off x="9054353" y="5528107"/>
            <a:ext cx="1747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Learning Rate : 0.001</a:t>
            </a:r>
          </a:p>
        </p:txBody>
      </p:sp>
    </p:spTree>
    <p:extLst>
      <p:ext uri="{BB962C8B-B14F-4D97-AF65-F5344CB8AC3E}">
        <p14:creationId xmlns:p14="http://schemas.microsoft.com/office/powerpoint/2010/main" val="3317492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6A9D1-CBC8-862C-200F-E1938DDB5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5E36C6-1D85-DD3F-12D6-D9C01DF8724D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92F2A4-CA5A-18B0-5920-8F74EBDCC373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AB4E17-D8A6-052D-B77C-7EA089FB9794}"/>
              </a:ext>
            </a:extLst>
          </p:cNvPr>
          <p:cNvSpPr txBox="1"/>
          <p:nvPr/>
        </p:nvSpPr>
        <p:spPr>
          <a:xfrm>
            <a:off x="0" y="354563"/>
            <a:ext cx="11533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600" b="1" dirty="0"/>
              <a:t>Result</a:t>
            </a:r>
            <a:endParaRPr kumimoji="1" lang="ko-KR" altLang="en-US" sz="2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B47103-6EFB-FB14-C0C4-EEB54945653A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FA5A9B-4866-84E1-6B9E-76D2AE1E5B8E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237789-2562-1FA1-16E9-681A9FD45622}"/>
              </a:ext>
            </a:extLst>
          </p:cNvPr>
          <p:cNvSpPr txBox="1"/>
          <p:nvPr/>
        </p:nvSpPr>
        <p:spPr>
          <a:xfrm>
            <a:off x="1078212" y="472892"/>
            <a:ext cx="42022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/>
              <a:t>2.</a:t>
            </a:r>
            <a:r>
              <a:rPr kumimoji="1" lang="ko-KR" altLang="en-US" sz="1600" b="1" dirty="0"/>
              <a:t> 실제 데이터 </a:t>
            </a:r>
            <a:r>
              <a:rPr kumimoji="1" lang="en-US" altLang="ko-KR" sz="1600" b="1" dirty="0"/>
              <a:t>Copernicus Marine Service</a:t>
            </a:r>
            <a:endParaRPr kumimoji="1" lang="ko-KR" altLang="en-US" sz="1600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D9700F-4B3F-27E5-A227-75C08B26C870}"/>
              </a:ext>
            </a:extLst>
          </p:cNvPr>
          <p:cNvSpPr/>
          <p:nvPr/>
        </p:nvSpPr>
        <p:spPr>
          <a:xfrm>
            <a:off x="5733143" y="2968171"/>
            <a:ext cx="224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C925C902-B41E-4769-6745-29B379FAD60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54353" y="1447342"/>
              <a:ext cx="2483900" cy="31212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7153">
                      <a:extLst>
                        <a:ext uri="{9D8B030D-6E8A-4147-A177-3AD203B41FA5}">
                          <a16:colId xmlns:a16="http://schemas.microsoft.com/office/drawing/2014/main" val="4019393809"/>
                        </a:ext>
                      </a:extLst>
                    </a:gridCol>
                    <a:gridCol w="1166747">
                      <a:extLst>
                        <a:ext uri="{9D8B030D-6E8A-4147-A177-3AD203B41FA5}">
                          <a16:colId xmlns:a16="http://schemas.microsoft.com/office/drawing/2014/main" val="3147162306"/>
                        </a:ext>
                      </a:extLst>
                    </a:gridCol>
                  </a:tblGrid>
                  <a:tr h="42369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0.5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34517417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0.5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27027884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600" b="1" dirty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0.6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43303971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0.0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33166258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0.7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13234932"/>
                      </a:ext>
                    </a:extLst>
                  </a:tr>
                  <a:tr h="5242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𝑬𝒙𝒕𝒆𝒓𝒏𝒂𝒍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𝑭𝒐𝒓𝒄𝒆</m:t>
                                </m:r>
                              </m:oMath>
                            </m:oMathPara>
                          </a14:m>
                          <a:endParaRPr lang="en-US" altLang="ko-KR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1.0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87082883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0.7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26624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C925C902-B41E-4769-6745-29B379FAD60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54353" y="1447342"/>
              <a:ext cx="2483900" cy="31212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7153">
                      <a:extLst>
                        <a:ext uri="{9D8B030D-6E8A-4147-A177-3AD203B41FA5}">
                          <a16:colId xmlns:a16="http://schemas.microsoft.com/office/drawing/2014/main" val="4019393809"/>
                        </a:ext>
                      </a:extLst>
                    </a:gridCol>
                    <a:gridCol w="1166747">
                      <a:extLst>
                        <a:ext uri="{9D8B030D-6E8A-4147-A177-3AD203B41FA5}">
                          <a16:colId xmlns:a16="http://schemas.microsoft.com/office/drawing/2014/main" val="3147162306"/>
                        </a:ext>
                      </a:extLst>
                    </a:gridCol>
                  </a:tblGrid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91346" b="-6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0.5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34517417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3030" r="-91346" b="-55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0.5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27027884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97059" r="-91346" b="-43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0.6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43303971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06061" r="-91346" b="-35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0.0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33166258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94118" r="-91346" b="-24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0.7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1323493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73333" r="-91346" b="-8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1.0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87082883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26471" r="-91346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0.7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26624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AFD63CA-7134-2380-1021-A4CD6A5AC962}"/>
              </a:ext>
            </a:extLst>
          </p:cNvPr>
          <p:cNvSpPr txBox="1"/>
          <p:nvPr/>
        </p:nvSpPr>
        <p:spPr>
          <a:xfrm>
            <a:off x="9054353" y="4579449"/>
            <a:ext cx="1951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#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of Collocation : 60000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75516D-83E1-257F-A93F-0891F4E61E21}"/>
              </a:ext>
            </a:extLst>
          </p:cNvPr>
          <p:cNvSpPr txBox="1"/>
          <p:nvPr/>
        </p:nvSpPr>
        <p:spPr>
          <a:xfrm>
            <a:off x="9054353" y="4894210"/>
            <a:ext cx="148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Optimizer : Adam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2F75CE-DCC1-E81E-A679-96AEE0DD34B2}"/>
              </a:ext>
            </a:extLst>
          </p:cNvPr>
          <p:cNvSpPr txBox="1"/>
          <p:nvPr/>
        </p:nvSpPr>
        <p:spPr>
          <a:xfrm>
            <a:off x="9054353" y="5208971"/>
            <a:ext cx="2084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Activation Function : tanh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F1F5D4-BD35-0282-8610-6328FD28EBA6}"/>
              </a:ext>
            </a:extLst>
          </p:cNvPr>
          <p:cNvSpPr txBox="1"/>
          <p:nvPr/>
        </p:nvSpPr>
        <p:spPr>
          <a:xfrm>
            <a:off x="9054353" y="5528107"/>
            <a:ext cx="1747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Learning Rate : 0.001</a:t>
            </a:r>
          </a:p>
        </p:txBody>
      </p:sp>
      <p:pic>
        <p:nvPicPr>
          <p:cNvPr id="16" name="그림 15" descr="텍스트, 라인, 그래프, 스크린샷이(가) 표시된 사진&#10;&#10;자동 생성된 설명">
            <a:extLst>
              <a:ext uri="{FF2B5EF4-FFF2-40B4-BE49-F238E27FC236}">
                <a16:creationId xmlns:a16="http://schemas.microsoft.com/office/drawing/2014/main" id="{069B8FED-61B4-307F-6717-64058C663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00" y="1213200"/>
            <a:ext cx="8265600" cy="47691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B7E4EB-5A79-5999-E00A-2502C2F271FD}"/>
              </a:ext>
            </a:extLst>
          </p:cNvPr>
          <p:cNvSpPr txBox="1"/>
          <p:nvPr/>
        </p:nvSpPr>
        <p:spPr>
          <a:xfrm>
            <a:off x="6327940" y="4612320"/>
            <a:ext cx="1829347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400" b="1" dirty="0">
                <a:solidFill>
                  <a:srgbClr val="00B050"/>
                </a:solidFill>
              </a:rPr>
              <a:t>Data loss : 0.130</a:t>
            </a:r>
          </a:p>
          <a:p>
            <a:pPr>
              <a:lnSpc>
                <a:spcPct val="150000"/>
              </a:lnSpc>
            </a:pPr>
            <a:r>
              <a:rPr kumimoji="1" lang="en-US" altLang="ko-KR" sz="1400" b="1" dirty="0">
                <a:solidFill>
                  <a:srgbClr val="C00000"/>
                </a:solidFill>
              </a:rPr>
              <a:t>Physics loss : 0.043</a:t>
            </a:r>
          </a:p>
        </p:txBody>
      </p:sp>
    </p:spTree>
    <p:extLst>
      <p:ext uri="{BB962C8B-B14F-4D97-AF65-F5344CB8AC3E}">
        <p14:creationId xmlns:p14="http://schemas.microsoft.com/office/powerpoint/2010/main" val="898534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82FD2-F71D-7C98-3103-CD5F24D42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A523D9E-1E70-D180-E809-1DBAD9508165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ED19D-6210-90EC-6550-334F761641CC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CEDBD-9FFD-C463-94CA-BE6EABCF9A58}"/>
              </a:ext>
            </a:extLst>
          </p:cNvPr>
          <p:cNvSpPr txBox="1"/>
          <p:nvPr/>
        </p:nvSpPr>
        <p:spPr>
          <a:xfrm>
            <a:off x="0" y="354563"/>
            <a:ext cx="23280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600" b="1" dirty="0"/>
              <a:t>Future Works</a:t>
            </a:r>
            <a:endParaRPr kumimoji="1" lang="ko-KR" altLang="en-US" sz="2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097FDA-F970-E8BA-CEF7-6CA36B2473A4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5BD17D-5873-1E38-D6A9-748392890988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1C1A1E-0554-D7E0-1C80-6F7D0BE4E9FE}"/>
                  </a:ext>
                </a:extLst>
              </p:cNvPr>
              <p:cNvSpPr txBox="1"/>
              <p:nvPr/>
            </p:nvSpPr>
            <p:spPr>
              <a:xfrm>
                <a:off x="785090" y="2120369"/>
                <a:ext cx="75424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kumimoji="1" lang="ko-KR" altLang="en-US" sz="2400" b="1" dirty="0"/>
                  <a:t>외부 요인에 따른 온도 상승 방정식인 </a:t>
                </a:r>
                <a14:m>
                  <m:oMath xmlns:m="http://schemas.openxmlformats.org/officeDocument/2006/math">
                    <m:r>
                      <a:rPr kumimoji="1" lang="en-US" altLang="ko-KR" sz="2400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kumimoji="1" lang="en-US" altLang="ko-KR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ko-KR" sz="24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kumimoji="1" lang="en-US" altLang="ko-KR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ko-KR" altLang="en-US" sz="2400" b="1" dirty="0"/>
                  <a:t> 모델링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1C1A1E-0554-D7E0-1C80-6F7D0BE4E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090" y="2120369"/>
                <a:ext cx="7542449" cy="461665"/>
              </a:xfrm>
              <a:prstGeom prst="rect">
                <a:avLst/>
              </a:prstGeom>
              <a:blipFill>
                <a:blip r:embed="rId3"/>
                <a:stretch>
                  <a:fillRect l="-1008" t="-13514" r="-336" b="-270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85EE60C-69CB-014B-C089-07DD24B126E1}"/>
              </a:ext>
            </a:extLst>
          </p:cNvPr>
          <p:cNvSpPr txBox="1"/>
          <p:nvPr/>
        </p:nvSpPr>
        <p:spPr>
          <a:xfrm>
            <a:off x="1272386" y="2612812"/>
            <a:ext cx="6849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/>
              <a:t>현재는 선형 함수 사용</a:t>
            </a:r>
            <a:r>
              <a:rPr kumimoji="1" lang="en-US" altLang="ko-KR" sz="1600" b="1" dirty="0"/>
              <a:t>.</a:t>
            </a:r>
            <a:r>
              <a:rPr kumimoji="1" lang="ko-KR" altLang="en-US" sz="1600" b="1" dirty="0"/>
              <a:t> 이를 좀 더 현실이 반영될 수 있는 함수로 모델링</a:t>
            </a:r>
            <a:endParaRPr kumimoji="1" lang="en-US" altLang="ko-KR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DFABE-779B-F774-91CE-01F6BCA3C07D}"/>
              </a:ext>
            </a:extLst>
          </p:cNvPr>
          <p:cNvSpPr txBox="1"/>
          <p:nvPr/>
        </p:nvSpPr>
        <p:spPr>
          <a:xfrm>
            <a:off x="785090" y="3790524"/>
            <a:ext cx="10621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ko-KR" altLang="en-US" sz="2400" b="1" dirty="0"/>
              <a:t>기존 모델링 식 발전 </a:t>
            </a:r>
            <a:r>
              <a:rPr kumimoji="1" lang="en-US" altLang="ko-KR" sz="2400" b="1" dirty="0"/>
              <a:t>–</a:t>
            </a:r>
            <a:r>
              <a:rPr kumimoji="1" lang="ko-KR" altLang="en-US" sz="2400" b="1" dirty="0"/>
              <a:t> </a:t>
            </a:r>
            <a:r>
              <a:rPr kumimoji="1" lang="ko-KR" altLang="en-US" sz="2400" b="1" dirty="0">
                <a:solidFill>
                  <a:srgbClr val="002060"/>
                </a:solidFill>
              </a:rPr>
              <a:t>해수의 유속과 압력을 활용하여 유체의 흐름 고려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33F680-2F6C-B38D-428C-8503F395C1B5}"/>
              </a:ext>
            </a:extLst>
          </p:cNvPr>
          <p:cNvSpPr txBox="1"/>
          <p:nvPr/>
        </p:nvSpPr>
        <p:spPr>
          <a:xfrm>
            <a:off x="1272386" y="4282967"/>
            <a:ext cx="2449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/>
              <a:t>Navier-Stocks Equation</a:t>
            </a:r>
          </a:p>
        </p:txBody>
      </p:sp>
    </p:spTree>
    <p:extLst>
      <p:ext uri="{BB962C8B-B14F-4D97-AF65-F5344CB8AC3E}">
        <p14:creationId xmlns:p14="http://schemas.microsoft.com/office/powerpoint/2010/main" val="4122643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32F90-4F4A-579C-E8D4-C6EC5412C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D61921-6AD8-0F46-A4AA-C9775618977E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3F3A1-152F-210B-E27E-B793BD065C4B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3F13C2-F229-F20B-A130-2B502885873E}"/>
              </a:ext>
            </a:extLst>
          </p:cNvPr>
          <p:cNvSpPr txBox="1"/>
          <p:nvPr/>
        </p:nvSpPr>
        <p:spPr>
          <a:xfrm>
            <a:off x="0" y="354563"/>
            <a:ext cx="23280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600" b="1" dirty="0"/>
              <a:t>Future Works</a:t>
            </a:r>
            <a:endParaRPr kumimoji="1" lang="ko-KR" altLang="en-US" sz="2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01A71-E158-EF02-2C7B-40EE2A8B06E8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DB29927-769B-5233-B2C5-D9395CA55F35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FAD301-27D3-1C8A-AB7E-AB71424D3F5D}"/>
              </a:ext>
            </a:extLst>
          </p:cNvPr>
          <p:cNvSpPr txBox="1"/>
          <p:nvPr/>
        </p:nvSpPr>
        <p:spPr>
          <a:xfrm>
            <a:off x="0" y="985505"/>
            <a:ext cx="848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/>
              <a:t>기존 모델링 식 발전 </a:t>
            </a:r>
            <a:r>
              <a:rPr kumimoji="1" lang="en-US" altLang="ko-KR" sz="2000" b="1" dirty="0"/>
              <a:t>–</a:t>
            </a:r>
            <a:r>
              <a:rPr kumimoji="1" lang="ko-KR" altLang="en-US" sz="2000" b="1" dirty="0"/>
              <a:t> </a:t>
            </a:r>
            <a:r>
              <a:rPr kumimoji="1" lang="ko-KR" altLang="en-US" sz="2000" b="1" dirty="0">
                <a:solidFill>
                  <a:srgbClr val="002060"/>
                </a:solidFill>
              </a:rPr>
              <a:t>해수의 유속과 압력을 활용하여 유체의 흐름 고려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DA6045-C4DD-73C4-1147-E04460A2CF15}"/>
                  </a:ext>
                </a:extLst>
              </p:cNvPr>
              <p:cNvSpPr txBox="1"/>
              <p:nvPr/>
            </p:nvSpPr>
            <p:spPr>
              <a:xfrm>
                <a:off x="1660747" y="2374415"/>
                <a:ext cx="8870505" cy="1179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ko-KR" sz="2400" b="1" i="1" smtClean="0">
                          <a:latin typeface="Cambria Math" panose="02040503050406030204" pitchFamily="18" charset="0"/>
                        </a:rPr>
                        <m:t>𝑵𝒂𝒗𝒊𝒆𝒓</m:t>
                      </m:r>
                      <m:r>
                        <a:rPr kumimoji="1" lang="en-US" altLang="ko-KR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ko-KR" sz="2400" b="1" i="1" smtClean="0">
                          <a:latin typeface="Cambria Math" panose="02040503050406030204" pitchFamily="18" charset="0"/>
                        </a:rPr>
                        <m:t>𝑺𝒕𝒐𝒄𝒌𝒔</m:t>
                      </m:r>
                      <m:r>
                        <a:rPr kumimoji="1" lang="en-US" altLang="ko-KR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b="1" i="1" smtClean="0">
                          <a:latin typeface="Cambria Math" panose="02040503050406030204" pitchFamily="18" charset="0"/>
                        </a:rPr>
                        <m:t>𝑬𝒒𝒖𝒂𝒕𝒊𝒐𝒏</m:t>
                      </m:r>
                      <m:box>
                        <m:boxPr>
                          <m:ctrlPr>
                            <a:rPr kumimoji="1"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</m:e>
                      </m:box>
                      <m:d>
                        <m:dPr>
                          <m:begChr m:val="{"/>
                          <m:endChr m:val=""/>
                          <m:ctrlPr>
                            <a:rPr kumimoji="1" lang="en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" altLang="ko-K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ko-KR" sz="2400" b="1" i="1" smtClean="0">
                                  <a:latin typeface="Cambria Math" panose="02040503050406030204" pitchFamily="18" charset="0"/>
                                </a:rPr>
                                <m:t>𝝆</m:t>
                              </m:r>
                              <m:d>
                                <m:dPr>
                                  <m:ctrlPr>
                                    <a:rPr kumimoji="1" lang="en-US" altLang="ko-KR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kumimoji="1" lang="en-US" altLang="ko-KR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1" lang="en-US" altLang="ko-KR" sz="2400" b="1" i="1" smtClean="0">
                                          <a:latin typeface="Cambria Math" panose="02040503050406030204" pitchFamily="18" charset="0"/>
                                        </a:rPr>
                                        <m:t>𝝏</m:t>
                                      </m:r>
                                      <m:r>
                                        <a:rPr kumimoji="1" lang="en-US" altLang="ko-KR" sz="2400" b="1" i="1" smtClean="0">
                                          <a:latin typeface="Cambria Math" panose="02040503050406030204" pitchFamily="18" charset="0"/>
                                        </a:rPr>
                                        <m:t>𝑼</m:t>
                                      </m:r>
                                    </m:num>
                                    <m:den>
                                      <m:r>
                                        <a:rPr kumimoji="1" lang="en-US" altLang="ko-KR" sz="2400" b="1" i="1" smtClean="0">
                                          <a:latin typeface="Cambria Math" panose="02040503050406030204" pitchFamily="18" charset="0"/>
                                        </a:rPr>
                                        <m:t>𝝏</m:t>
                                      </m:r>
                                      <m:r>
                                        <a:rPr kumimoji="1" lang="en-US" altLang="ko-KR" sz="2400" b="1" i="1" smtClean="0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den>
                                  </m:f>
                                  <m:r>
                                    <a:rPr kumimoji="1" lang="en-US" altLang="ko-KR" sz="24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sz="2400" b="1" i="1" smtClean="0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  <m:r>
                                    <a:rPr kumimoji="1" lang="en-US" altLang="ko-KR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kumimoji="1" lang="en-US" altLang="ko-KR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𝜵</m:t>
                                  </m:r>
                                </m:e>
                              </m:d>
                              <m:r>
                                <a:rPr kumimoji="1" lang="en-US" altLang="ko-KR" sz="24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kumimoji="1" lang="en-US" altLang="ko-KR" sz="2400" b="1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r>
                                <a:rPr kumimoji="1" lang="en-US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𝜵</m:t>
                              </m:r>
                              <m:r>
                                <a:rPr kumimoji="1" lang="en-US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kumimoji="1" lang="en-US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a:rPr kumimoji="1" lang="en-US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kumimoji="1" lang="en-US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𝑼</m:t>
                              </m:r>
                            </m:e>
                            <m:e>
                              <m:r>
                                <a:rPr kumimoji="1" lang="en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𝜵</m:t>
                              </m:r>
                              <m:r>
                                <a:rPr kumimoji="1" lang="en" altLang="ko-KR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∙&amp;</m:t>
                              </m:r>
                              <m:r>
                                <a:rPr kumimoji="1" lang="en-US" altLang="ko-KR" sz="2400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  <m:r>
                                <a:rPr kumimoji="1" lang="en-US" altLang="ko-KR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ko-KR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kumimoji="1" lang="en-US" altLang="ko-KR" sz="2400" b="1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ko-KR" altLang="en-US" sz="2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DA6045-C4DD-73C4-1147-E04460A2C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747" y="2374415"/>
                <a:ext cx="8870505" cy="1179105"/>
              </a:xfrm>
              <a:prstGeom prst="rect">
                <a:avLst/>
              </a:prstGeom>
              <a:blipFill>
                <a:blip r:embed="rId3"/>
                <a:stretch>
                  <a:fillRect t="-233333" b="-3311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BF7C20-B3A5-E5A1-FB8F-4BF16ADC10BB}"/>
                  </a:ext>
                </a:extLst>
              </p:cNvPr>
              <p:cNvSpPr txBox="1"/>
              <p:nvPr/>
            </p:nvSpPr>
            <p:spPr>
              <a:xfrm>
                <a:off x="1528402" y="4345194"/>
                <a:ext cx="9135193" cy="7034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kumimoji="1"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4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kumimoji="1" lang="en-US" altLang="ko-KR" sz="24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∙</m:t>
                      </m:r>
                      <m:r>
                        <a:rPr kumimoji="1" lang="en-US" altLang="ko-KR" sz="24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𝛁</m:t>
                      </m:r>
                      <m:r>
                        <a:rPr kumimoji="1" lang="en-US" altLang="ko-KR" sz="2400" b="1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kumimoji="1" lang="en-US" altLang="ko-K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400" b="1" i="1" smtClean="0">
                          <a:latin typeface="Cambria Math" panose="02040503050406030204" pitchFamily="18" charset="0"/>
                        </a:rPr>
                        <m:t>𝑫</m:t>
                      </m:r>
                      <m:sSup>
                        <m:sSupPr>
                          <m:ctrlP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p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kumimoji="1"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kumimoji="1"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d>
                        <m:dPr>
                          <m:ctrlP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kumimoji="1"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ko-K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kumimoji="1" lang="en-US" altLang="ko-KR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𝒆𝒙𝒕</m:t>
                          </m:r>
                        </m:sub>
                      </m:sSub>
                      <m:d>
                        <m:dPr>
                          <m:ctrlP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kumimoji="1" lang="en-US" altLang="ko-KR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sz="2400" b="1" i="1" smtClean="0">
                          <a:latin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kumimoji="1" lang="en-US" altLang="ko-KR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</m:oMath>
                  </m:oMathPara>
                </a14:m>
                <a:endParaRPr kumimoji="1" lang="ko-KR" altLang="en-US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7BF7C20-B3A5-E5A1-FB8F-4BF16ADC1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402" y="4345194"/>
                <a:ext cx="9135193" cy="703462"/>
              </a:xfrm>
              <a:prstGeom prst="rect">
                <a:avLst/>
              </a:prstGeom>
              <a:blipFill>
                <a:blip r:embed="rId4"/>
                <a:stretch>
                  <a:fillRect l="-139" t="-3571" b="-16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4ADF2112-01A7-B210-B983-B759EAE8F7D8}"/>
              </a:ext>
            </a:extLst>
          </p:cNvPr>
          <p:cNvSpPr txBox="1"/>
          <p:nvPr/>
        </p:nvSpPr>
        <p:spPr>
          <a:xfrm>
            <a:off x="2762457" y="4945092"/>
            <a:ext cx="20425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rgbClr val="00B0F0"/>
                </a:solidFill>
              </a:rPr>
              <a:t>열 수송 방정식 추가</a:t>
            </a:r>
            <a:endParaRPr kumimoji="1" lang="en-US" altLang="ko-KR" sz="1600" b="1" dirty="0">
              <a:solidFill>
                <a:srgbClr val="00B0F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9AA45D-9355-ABDF-AA1F-951953D0E35D}"/>
              </a:ext>
            </a:extLst>
          </p:cNvPr>
          <p:cNvSpPr txBox="1"/>
          <p:nvPr/>
        </p:nvSpPr>
        <p:spPr>
          <a:xfrm>
            <a:off x="8291957" y="1069881"/>
            <a:ext cx="2166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Navier-Stocks Equation</a:t>
            </a:r>
          </a:p>
        </p:txBody>
      </p:sp>
    </p:spTree>
    <p:extLst>
      <p:ext uri="{BB962C8B-B14F-4D97-AF65-F5344CB8AC3E}">
        <p14:creationId xmlns:p14="http://schemas.microsoft.com/office/powerpoint/2010/main" val="3975539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60FED-78C6-2EC5-75EC-09DBFFE16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FD36BF-9CE6-FB9B-B5BB-008E3AB5794D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9A1E3-39AF-A0FE-FF44-5FD7C65680BF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4B6F82-D6E3-526D-B09A-220277A85397}"/>
              </a:ext>
            </a:extLst>
          </p:cNvPr>
          <p:cNvSpPr txBox="1"/>
          <p:nvPr/>
        </p:nvSpPr>
        <p:spPr>
          <a:xfrm>
            <a:off x="0" y="354563"/>
            <a:ext cx="23280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600" b="1" dirty="0"/>
              <a:t>Future Works</a:t>
            </a:r>
            <a:endParaRPr kumimoji="1" lang="ko-KR" altLang="en-US" sz="2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28922-1DF6-0EFC-D001-B4463FA6A890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FA7C58C-2B14-A9DF-6FF7-95AEE4B437F7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759D77-1284-5850-3B16-DDD92FD51906}"/>
              </a:ext>
            </a:extLst>
          </p:cNvPr>
          <p:cNvSpPr txBox="1"/>
          <p:nvPr/>
        </p:nvSpPr>
        <p:spPr>
          <a:xfrm>
            <a:off x="0" y="985505"/>
            <a:ext cx="848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/>
              <a:t>기존 모델링 식 발전 </a:t>
            </a:r>
            <a:r>
              <a:rPr kumimoji="1" lang="en-US" altLang="ko-KR" sz="2000" b="1" dirty="0"/>
              <a:t>–</a:t>
            </a:r>
            <a:r>
              <a:rPr kumimoji="1" lang="ko-KR" altLang="en-US" sz="2000" b="1" dirty="0"/>
              <a:t> </a:t>
            </a:r>
            <a:r>
              <a:rPr kumimoji="1" lang="ko-KR" altLang="en-US" sz="2000" b="1" dirty="0">
                <a:solidFill>
                  <a:srgbClr val="002060"/>
                </a:solidFill>
              </a:rPr>
              <a:t>해수의 유속과 압력을 활용하여 유체의 흐름 고려</a:t>
            </a:r>
          </a:p>
        </p:txBody>
      </p:sp>
      <p:pic>
        <p:nvPicPr>
          <p:cNvPr id="9" name="그림 8" descr="분화구, 자연, 물, 흑백이(가) 표시된 사진&#10;&#10;자동 생성된 설명">
            <a:extLst>
              <a:ext uri="{FF2B5EF4-FFF2-40B4-BE49-F238E27FC236}">
                <a16:creationId xmlns:a16="http://schemas.microsoft.com/office/drawing/2014/main" id="{6D997B48-B7FE-3B37-CE3A-356F37D23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" y="2293314"/>
            <a:ext cx="5595890" cy="2777034"/>
          </a:xfrm>
          <a:prstGeom prst="rect">
            <a:avLst/>
          </a:prstGeom>
        </p:spPr>
      </p:pic>
      <p:pic>
        <p:nvPicPr>
          <p:cNvPr id="15" name="그림 14" descr="분화구, 자연이(가) 표시된 사진&#10;&#10;자동 생성된 설명">
            <a:extLst>
              <a:ext uri="{FF2B5EF4-FFF2-40B4-BE49-F238E27FC236}">
                <a16:creationId xmlns:a16="http://schemas.microsoft.com/office/drawing/2014/main" id="{B6D281F1-A309-AA3B-CBDC-3F2691E1B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880" y="2293314"/>
            <a:ext cx="5595891" cy="27770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9FF9D6-9997-3E38-25EB-F4E0B61FA01D}"/>
              </a:ext>
            </a:extLst>
          </p:cNvPr>
          <p:cNvSpPr txBox="1"/>
          <p:nvPr/>
        </p:nvSpPr>
        <p:spPr>
          <a:xfrm>
            <a:off x="1670994" y="5228966"/>
            <a:ext cx="2928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/>
              <a:t>Eastward Sea water Velocity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830CD1-8466-F542-4441-620E9BB1D4DD}"/>
              </a:ext>
            </a:extLst>
          </p:cNvPr>
          <p:cNvSpPr txBox="1"/>
          <p:nvPr/>
        </p:nvSpPr>
        <p:spPr>
          <a:xfrm>
            <a:off x="7478309" y="5228966"/>
            <a:ext cx="31130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/>
              <a:t>Northward Sea water Velocity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57D6D7-6DB3-6B6A-DA57-4DBF98127F27}"/>
                  </a:ext>
                </a:extLst>
              </p:cNvPr>
              <p:cNvSpPr txBox="1"/>
              <p:nvPr/>
            </p:nvSpPr>
            <p:spPr>
              <a:xfrm>
                <a:off x="337457" y="5775796"/>
                <a:ext cx="29288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𝑷𝒓𝒆𝒔𝒔𝒖𝒓𝒆</m:t>
                    </m:r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𝝆</m:t>
                    </m:r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𝟗</m:t>
                    </m:r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kumimoji="1" lang="en-US" altLang="ko-KR" sz="1800" b="1" i="1" smtClean="0">
                        <a:latin typeface="Cambria Math" panose="02040503050406030204" pitchFamily="18" charset="0"/>
                      </a:rPr>
                      <m:t>𝟖𝟏</m:t>
                    </m:r>
                  </m:oMath>
                </a14:m>
                <a:endParaRPr kumimoji="1" lang="en-US" altLang="ko-KR" sz="18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E57D6D7-6DB3-6B6A-DA57-4DBF98127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7" y="5775796"/>
                <a:ext cx="2928814" cy="369332"/>
              </a:xfrm>
              <a:prstGeom prst="rect">
                <a:avLst/>
              </a:prstGeom>
              <a:blipFill>
                <a:blip r:embed="rId5"/>
                <a:stretch>
                  <a:fillRect l="-1293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65E8DDC2-2836-8F67-6F5E-B664C41EA788}"/>
              </a:ext>
            </a:extLst>
          </p:cNvPr>
          <p:cNvSpPr txBox="1"/>
          <p:nvPr/>
        </p:nvSpPr>
        <p:spPr>
          <a:xfrm>
            <a:off x="45341" y="1686109"/>
            <a:ext cx="2928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800" b="1" dirty="0"/>
              <a:t>- </a:t>
            </a:r>
            <a:r>
              <a:rPr kumimoji="1" lang="ko-KR" altLang="en-US" sz="1800" b="1" dirty="0"/>
              <a:t>유속과 압력 데이터</a:t>
            </a:r>
            <a:endParaRPr kumimoji="1" lang="en-US" altLang="ko-KR" sz="1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8151C7-65B9-D8B3-38F7-7CD77C3F30A4}"/>
              </a:ext>
            </a:extLst>
          </p:cNvPr>
          <p:cNvSpPr txBox="1"/>
          <p:nvPr/>
        </p:nvSpPr>
        <p:spPr>
          <a:xfrm>
            <a:off x="8291957" y="1069881"/>
            <a:ext cx="2166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Navier-Stocks Equation</a:t>
            </a:r>
          </a:p>
        </p:txBody>
      </p:sp>
    </p:spTree>
    <p:extLst>
      <p:ext uri="{BB962C8B-B14F-4D97-AF65-F5344CB8AC3E}">
        <p14:creationId xmlns:p14="http://schemas.microsoft.com/office/powerpoint/2010/main" val="2940337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E8355-FAD3-7B68-D2A6-32C2FE903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E79621-0A55-479F-43D8-8F4221201216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FFCE4F-7DAB-30C6-304D-E9B3EEE52DE1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40B847-6262-069D-4D8A-8DC42D8992B7}"/>
              </a:ext>
            </a:extLst>
          </p:cNvPr>
          <p:cNvSpPr txBox="1"/>
          <p:nvPr/>
        </p:nvSpPr>
        <p:spPr>
          <a:xfrm>
            <a:off x="0" y="354563"/>
            <a:ext cx="23280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600" b="1" dirty="0"/>
              <a:t>Future Works</a:t>
            </a:r>
            <a:endParaRPr kumimoji="1" lang="ko-KR" altLang="en-US" sz="2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545B71-CDBF-A0B3-E976-F1524D98E711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60278B-402F-1CCC-9FE9-D7E566C036EC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4B8406-635E-475E-E9E6-0E11695E51FA}"/>
              </a:ext>
            </a:extLst>
          </p:cNvPr>
          <p:cNvSpPr txBox="1"/>
          <p:nvPr/>
        </p:nvSpPr>
        <p:spPr>
          <a:xfrm>
            <a:off x="0" y="985505"/>
            <a:ext cx="848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/>
              <a:t>기존 모델링 식 발전 </a:t>
            </a:r>
            <a:r>
              <a:rPr kumimoji="1" lang="en-US" altLang="ko-KR" sz="2000" b="1" dirty="0"/>
              <a:t>–</a:t>
            </a:r>
            <a:r>
              <a:rPr kumimoji="1" lang="ko-KR" altLang="en-US" sz="2000" b="1" dirty="0"/>
              <a:t> </a:t>
            </a:r>
            <a:r>
              <a:rPr kumimoji="1" lang="ko-KR" altLang="en-US" sz="2000" b="1" dirty="0">
                <a:solidFill>
                  <a:srgbClr val="002060"/>
                </a:solidFill>
              </a:rPr>
              <a:t>해수의 유속과 압력을 활용하여 유체의 흐름 고려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1B0CE-ADCE-129F-EDF4-AE474BE6E836}"/>
              </a:ext>
            </a:extLst>
          </p:cNvPr>
          <p:cNvSpPr txBox="1"/>
          <p:nvPr/>
        </p:nvSpPr>
        <p:spPr>
          <a:xfrm>
            <a:off x="8291957" y="1069881"/>
            <a:ext cx="21662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 dirty="0"/>
              <a:t>Navier-Stocks Equation</a:t>
            </a:r>
          </a:p>
        </p:txBody>
      </p:sp>
      <p:pic>
        <p:nvPicPr>
          <p:cNvPr id="8" name="qlelld">
            <a:hlinkClick r:id="" action="ppaction://media"/>
            <a:extLst>
              <a:ext uri="{FF2B5EF4-FFF2-40B4-BE49-F238E27FC236}">
                <a16:creationId xmlns:a16="http://schemas.microsoft.com/office/drawing/2014/main" id="{8C30B53D-66A2-1A93-CC78-2548190225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8137" t="7654" r="14273" b="3771"/>
          <a:stretch/>
        </p:blipFill>
        <p:spPr>
          <a:xfrm>
            <a:off x="1800000" y="1594800"/>
            <a:ext cx="8552322" cy="4881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219963-3867-E889-0387-86BC99F945E5}"/>
              </a:ext>
            </a:extLst>
          </p:cNvPr>
          <p:cNvSpPr/>
          <p:nvPr/>
        </p:nvSpPr>
        <p:spPr>
          <a:xfrm>
            <a:off x="9262588" y="1493201"/>
            <a:ext cx="601079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59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0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9D04C6-B748-12B9-98F2-7AA21C9AD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FE58E7-F540-4534-7FE1-1E1BCBF69729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19F25C-6B20-0BC0-AAD4-7CD2BC800B96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7C17E6-E9B9-1E0E-61E9-D364779D3534}"/>
              </a:ext>
            </a:extLst>
          </p:cNvPr>
          <p:cNvSpPr txBox="1"/>
          <p:nvPr/>
        </p:nvSpPr>
        <p:spPr>
          <a:xfrm>
            <a:off x="3544820" y="2672806"/>
            <a:ext cx="5102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200" b="1" dirty="0"/>
              <a:t>Thank you!</a:t>
            </a:r>
            <a:endParaRPr kumimoji="1" lang="ko-KR" altLang="en-US" sz="7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BCE413-6712-7215-06B1-A7991BD75104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F9EA1B3-8EE5-8E62-8B1A-0E093C37E45A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8DF70A-2472-7CD4-43F0-94A25E61F00F}"/>
              </a:ext>
            </a:extLst>
          </p:cNvPr>
          <p:cNvSpPr txBox="1"/>
          <p:nvPr/>
        </p:nvSpPr>
        <p:spPr>
          <a:xfrm>
            <a:off x="7582226" y="6067294"/>
            <a:ext cx="4535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ko-KR" sz="2400" b="1" dirty="0"/>
              <a:t>From. </a:t>
            </a:r>
            <a:r>
              <a:rPr kumimoji="1" lang="ko-KR" altLang="en-US" sz="2400" b="1" dirty="0"/>
              <a:t>아주 수학 신세계 트리오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85586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38CEE-DE0B-0A80-A0FB-2ABB263B4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55154B-3C61-7488-E7EE-9BAF92FB1961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CB94F-7E90-7013-712F-A9D44B227784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84D8D1-8A23-FA40-9E2F-80902D14D156}"/>
              </a:ext>
            </a:extLst>
          </p:cNvPr>
          <p:cNvSpPr txBox="1"/>
          <p:nvPr/>
        </p:nvSpPr>
        <p:spPr>
          <a:xfrm>
            <a:off x="3901328" y="2828835"/>
            <a:ext cx="43893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200" b="1" dirty="0"/>
              <a:t>Appendix</a:t>
            </a:r>
            <a:endParaRPr kumimoji="1" lang="ko-KR" altLang="en-US" sz="7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FC85CD-B43A-0B94-2546-1446FE9A0445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EC0BC9-973C-9200-1E3A-6AD60B06F016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7921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BB2B2-D02D-B25F-01E9-04616476C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AFA737-9148-72A7-40A6-D734ADD58A46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434A2-A88A-8413-01B0-D3D716D2F3D2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C612B-DDEC-048A-BD08-B7F01CE5A38E}"/>
              </a:ext>
            </a:extLst>
          </p:cNvPr>
          <p:cNvSpPr txBox="1"/>
          <p:nvPr/>
        </p:nvSpPr>
        <p:spPr>
          <a:xfrm>
            <a:off x="0" y="354563"/>
            <a:ext cx="11533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600" b="1" dirty="0"/>
              <a:t>Result</a:t>
            </a:r>
            <a:endParaRPr kumimoji="1" lang="ko-KR" altLang="en-US" sz="2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41F58-C2DB-0464-6BBC-4F109DD87923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900DF0-D03F-C87A-BBC6-10BC0C4CACF6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폭염">
            <a:hlinkClick r:id="" action="ppaction://media"/>
            <a:extLst>
              <a:ext uri="{FF2B5EF4-FFF2-40B4-BE49-F238E27FC236}">
                <a16:creationId xmlns:a16="http://schemas.microsoft.com/office/drawing/2014/main" id="{0E05D16A-8AFD-BF2A-B3CD-0662F591D5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8144" y="867318"/>
            <a:ext cx="10675711" cy="533785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EC4DE57-8E16-3421-26C3-9BB9DA39CF97}"/>
              </a:ext>
            </a:extLst>
          </p:cNvPr>
          <p:cNvSpPr/>
          <p:nvPr/>
        </p:nvSpPr>
        <p:spPr>
          <a:xfrm>
            <a:off x="5733143" y="2968171"/>
            <a:ext cx="224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248C81-1F99-4111-6AC7-770FE41D16F4}"/>
                  </a:ext>
                </a:extLst>
              </p:cNvPr>
              <p:cNvSpPr txBox="1"/>
              <p:nvPr/>
            </p:nvSpPr>
            <p:spPr>
              <a:xfrm>
                <a:off x="1078212" y="472892"/>
                <a:ext cx="12832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1600" b="1" dirty="0"/>
                  <a:t>changed</a:t>
                </a:r>
                <a:endParaRPr kumimoji="1" lang="ko-KR" altLang="en-US" sz="16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F248C81-1F99-4111-6AC7-770FE41D1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12" y="472892"/>
                <a:ext cx="1283236" cy="338554"/>
              </a:xfrm>
              <a:prstGeom prst="rect">
                <a:avLst/>
              </a:prstGeom>
              <a:blipFill>
                <a:blip r:embed="rId6"/>
                <a:stretch>
                  <a:fillRect t="-3704" r="-1961"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500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BB2B2-D02D-B25F-01E9-04616476C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AFA737-9148-72A7-40A6-D734ADD58A46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7434A2-A88A-8413-01B0-D3D716D2F3D2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FC612B-DDEC-048A-BD08-B7F01CE5A38E}"/>
              </a:ext>
            </a:extLst>
          </p:cNvPr>
          <p:cNvSpPr txBox="1"/>
          <p:nvPr/>
        </p:nvSpPr>
        <p:spPr>
          <a:xfrm>
            <a:off x="0" y="354563"/>
            <a:ext cx="11533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600" b="1" dirty="0"/>
              <a:t>Result</a:t>
            </a:r>
            <a:endParaRPr kumimoji="1" lang="ko-KR" altLang="en-US" sz="2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41F58-C2DB-0464-6BBC-4F109DD87923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900DF0-D03F-C87A-BBC6-10BC0C4CACF6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36B015-82D1-EA90-ABD6-CB2F93B1B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2839"/>
            <a:ext cx="8409504" cy="414304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719FDD9-DD01-9F61-0BAF-831C6136BC7D}"/>
              </a:ext>
            </a:extLst>
          </p:cNvPr>
          <p:cNvSpPr/>
          <p:nvPr/>
        </p:nvSpPr>
        <p:spPr>
          <a:xfrm>
            <a:off x="3958515" y="3107816"/>
            <a:ext cx="224971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99C567D8-75A5-7AC4-D204-B8DAE2CA78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4238285"/>
                  </p:ext>
                </p:extLst>
              </p:nvPr>
            </p:nvGraphicFramePr>
            <p:xfrm>
              <a:off x="9054353" y="1447342"/>
              <a:ext cx="2483900" cy="31212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7153">
                      <a:extLst>
                        <a:ext uri="{9D8B030D-6E8A-4147-A177-3AD203B41FA5}">
                          <a16:colId xmlns:a16="http://schemas.microsoft.com/office/drawing/2014/main" val="4019393809"/>
                        </a:ext>
                      </a:extLst>
                    </a:gridCol>
                    <a:gridCol w="1166747">
                      <a:extLst>
                        <a:ext uri="{9D8B030D-6E8A-4147-A177-3AD203B41FA5}">
                          <a16:colId xmlns:a16="http://schemas.microsoft.com/office/drawing/2014/main" val="3147162306"/>
                        </a:ext>
                      </a:extLst>
                    </a:gridCol>
                  </a:tblGrid>
                  <a:tr h="42369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0.5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34517417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0.5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27027884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1600" b="1" dirty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7CAE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5.0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303971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0.0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33166258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0.6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13234932"/>
                      </a:ext>
                    </a:extLst>
                  </a:tr>
                  <a:tr h="52428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𝑬𝒙𝒕𝒆𝒓𝒏𝒂𝒍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</a:rPr>
                                  <m:t>𝑭𝒐𝒓𝒄𝒆</m:t>
                                </m:r>
                              </m:oMath>
                            </m:oMathPara>
                          </a14:m>
                          <a:endParaRPr lang="en-US" altLang="ko-KR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0.001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87082883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altLang="ko-KR" sz="16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600" b="1" dirty="0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0.6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26624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99C567D8-75A5-7AC4-D204-B8DAE2CA78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4238285"/>
                  </p:ext>
                </p:extLst>
              </p:nvPr>
            </p:nvGraphicFramePr>
            <p:xfrm>
              <a:off x="9054353" y="1447342"/>
              <a:ext cx="2483900" cy="31212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17153">
                      <a:extLst>
                        <a:ext uri="{9D8B030D-6E8A-4147-A177-3AD203B41FA5}">
                          <a16:colId xmlns:a16="http://schemas.microsoft.com/office/drawing/2014/main" val="4019393809"/>
                        </a:ext>
                      </a:extLst>
                    </a:gridCol>
                    <a:gridCol w="1166747">
                      <a:extLst>
                        <a:ext uri="{9D8B030D-6E8A-4147-A177-3AD203B41FA5}">
                          <a16:colId xmlns:a16="http://schemas.microsoft.com/office/drawing/2014/main" val="3147162306"/>
                        </a:ext>
                      </a:extLst>
                    </a:gridCol>
                  </a:tblGrid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91346" b="-6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0.5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34517417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3030" r="-91346" b="-55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0.5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27027884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7059" r="-91346" b="-438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5.0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43303971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06061" r="-91346" b="-3515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0.0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33166258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94118" r="-91346" b="-24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0.6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13234932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73333" r="-91346" b="-8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0.001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87082883"/>
                      </a:ext>
                    </a:extLst>
                  </a:tr>
                  <a:tr h="42369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626471" r="-91346" b="-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600" b="1" dirty="0"/>
                            <a:t>0.6</a:t>
                          </a:r>
                          <a:endParaRPr lang="ko-KR" altLang="en-US" sz="16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26624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62519F0-BE57-61AB-4333-A41B3B90A435}"/>
              </a:ext>
            </a:extLst>
          </p:cNvPr>
          <p:cNvSpPr txBox="1"/>
          <p:nvPr/>
        </p:nvSpPr>
        <p:spPr>
          <a:xfrm>
            <a:off x="9054353" y="4579449"/>
            <a:ext cx="1951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#</a:t>
            </a:r>
            <a:r>
              <a:rPr kumimoji="1" lang="ko-KR" altLang="en-US" sz="1200" b="1" dirty="0"/>
              <a:t> </a:t>
            </a:r>
            <a:r>
              <a:rPr kumimoji="1" lang="en-US" altLang="ko-KR" sz="1200" b="1" dirty="0"/>
              <a:t>of Collocation : 60000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25C1D8-319F-8DE5-92A6-AE7BD4628CCE}"/>
              </a:ext>
            </a:extLst>
          </p:cNvPr>
          <p:cNvSpPr txBox="1"/>
          <p:nvPr/>
        </p:nvSpPr>
        <p:spPr>
          <a:xfrm>
            <a:off x="9054353" y="4894210"/>
            <a:ext cx="148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Optimizer : Adam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3703A2-F303-2D70-7317-E0FA0730FCD9}"/>
              </a:ext>
            </a:extLst>
          </p:cNvPr>
          <p:cNvSpPr txBox="1"/>
          <p:nvPr/>
        </p:nvSpPr>
        <p:spPr>
          <a:xfrm>
            <a:off x="9054353" y="5208971"/>
            <a:ext cx="2084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Activation Function : tanh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D0B6EA-42FD-343A-A090-F088BA01AF3C}"/>
              </a:ext>
            </a:extLst>
          </p:cNvPr>
          <p:cNvSpPr txBox="1"/>
          <p:nvPr/>
        </p:nvSpPr>
        <p:spPr>
          <a:xfrm>
            <a:off x="9054353" y="5528107"/>
            <a:ext cx="1747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/>
              <a:t>Learning Rate : 0.001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E5ADB7-1C64-D669-EE0C-27580358A173}"/>
                  </a:ext>
                </a:extLst>
              </p:cNvPr>
              <p:cNvSpPr txBox="1"/>
              <p:nvPr/>
            </p:nvSpPr>
            <p:spPr>
              <a:xfrm>
                <a:off x="1078212" y="472892"/>
                <a:ext cx="12832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ko-KR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ko-KR" sz="1600" b="1" dirty="0"/>
                  <a:t>changed</a:t>
                </a:r>
                <a:endParaRPr kumimoji="1" lang="ko-KR" altLang="en-US" sz="16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FE5ADB7-1C64-D669-EE0C-27580358A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212" y="472892"/>
                <a:ext cx="1283236" cy="338554"/>
              </a:xfrm>
              <a:prstGeom prst="rect">
                <a:avLst/>
              </a:prstGeom>
              <a:blipFill>
                <a:blip r:embed="rId5"/>
                <a:stretch>
                  <a:fillRect t="-3704" r="-1961"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924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97A38-22AA-E0CF-1C44-53945DE54A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5039E3-2F93-4DB5-4B02-97AA8DDFEA34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0DD56-64BA-BC93-A728-390E35194014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B94DA6-27CA-F65B-0D9F-0EE3380122AA}"/>
              </a:ext>
            </a:extLst>
          </p:cNvPr>
          <p:cNvSpPr txBox="1"/>
          <p:nvPr/>
        </p:nvSpPr>
        <p:spPr>
          <a:xfrm>
            <a:off x="0" y="354563"/>
            <a:ext cx="19688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600" b="1" dirty="0"/>
              <a:t>이론적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53D51-D903-F315-220C-0241261159A2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8A95B2-7ACB-B70A-718D-526201567954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5FE0C9-B2F5-0B9D-170A-282279E1C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634" y="1170763"/>
            <a:ext cx="9784732" cy="5297963"/>
          </a:xfrm>
          <a:prstGeom prst="rect">
            <a:avLst/>
          </a:prstGeom>
        </p:spPr>
      </p:pic>
      <p:sp>
        <p:nvSpPr>
          <p:cNvPr id="2" name="곱하기 기호 5">
            <a:extLst>
              <a:ext uri="{FF2B5EF4-FFF2-40B4-BE49-F238E27FC236}">
                <a16:creationId xmlns:a16="http://schemas.microsoft.com/office/drawing/2014/main" id="{DBD8D1F8-CE6B-0CB9-B6E4-F87722BA5BCA}"/>
              </a:ext>
            </a:extLst>
          </p:cNvPr>
          <p:cNvSpPr/>
          <p:nvPr/>
        </p:nvSpPr>
        <p:spPr>
          <a:xfrm>
            <a:off x="5064927" y="2293362"/>
            <a:ext cx="1823202" cy="1799520"/>
          </a:xfrm>
          <a:prstGeom prst="mathMultiply">
            <a:avLst>
              <a:gd name="adj1" fmla="val 10491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곱하기 기호 5">
            <a:extLst>
              <a:ext uri="{FF2B5EF4-FFF2-40B4-BE49-F238E27FC236}">
                <a16:creationId xmlns:a16="http://schemas.microsoft.com/office/drawing/2014/main" id="{E10D386C-2737-7AF2-3688-444C2D12CBD7}"/>
              </a:ext>
            </a:extLst>
          </p:cNvPr>
          <p:cNvSpPr/>
          <p:nvPr/>
        </p:nvSpPr>
        <p:spPr>
          <a:xfrm>
            <a:off x="8445159" y="2020224"/>
            <a:ext cx="1823202" cy="1799520"/>
          </a:xfrm>
          <a:prstGeom prst="mathMultiply">
            <a:avLst>
              <a:gd name="adj1" fmla="val 10491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곱하기 기호 5">
            <a:extLst>
              <a:ext uri="{FF2B5EF4-FFF2-40B4-BE49-F238E27FC236}">
                <a16:creationId xmlns:a16="http://schemas.microsoft.com/office/drawing/2014/main" id="{BC47A9E5-FBE1-07DC-3B36-F57BBA608820}"/>
              </a:ext>
            </a:extLst>
          </p:cNvPr>
          <p:cNvSpPr/>
          <p:nvPr/>
        </p:nvSpPr>
        <p:spPr>
          <a:xfrm>
            <a:off x="6200396" y="4090080"/>
            <a:ext cx="1823202" cy="1799520"/>
          </a:xfrm>
          <a:prstGeom prst="mathMultiply">
            <a:avLst>
              <a:gd name="adj1" fmla="val 10491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곱하기 기호 5">
            <a:extLst>
              <a:ext uri="{FF2B5EF4-FFF2-40B4-BE49-F238E27FC236}">
                <a16:creationId xmlns:a16="http://schemas.microsoft.com/office/drawing/2014/main" id="{C6349660-DDC5-18B6-4204-A3A99454F213}"/>
              </a:ext>
            </a:extLst>
          </p:cNvPr>
          <p:cNvSpPr/>
          <p:nvPr/>
        </p:nvSpPr>
        <p:spPr>
          <a:xfrm>
            <a:off x="9165164" y="4125521"/>
            <a:ext cx="1823202" cy="1799520"/>
          </a:xfrm>
          <a:prstGeom prst="mathMultiply">
            <a:avLst>
              <a:gd name="adj1" fmla="val 10491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8CD931-AF2B-B9BB-A71F-5F0C96DBC958}"/>
              </a:ext>
            </a:extLst>
          </p:cNvPr>
          <p:cNvSpPr/>
          <p:nvPr/>
        </p:nvSpPr>
        <p:spPr>
          <a:xfrm>
            <a:off x="1203634" y="1170763"/>
            <a:ext cx="9784732" cy="1278968"/>
          </a:xfrm>
          <a:prstGeom prst="rect">
            <a:avLst/>
          </a:prstGeom>
          <a:noFill/>
          <a:ln w="762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BA6A9E-8D40-2103-FB3B-D444294CE59E}"/>
              </a:ext>
            </a:extLst>
          </p:cNvPr>
          <p:cNvSpPr/>
          <p:nvPr/>
        </p:nvSpPr>
        <p:spPr>
          <a:xfrm>
            <a:off x="1203634" y="2510956"/>
            <a:ext cx="9784732" cy="2417659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D47281-8596-36BB-7982-A1F6233AFA36}"/>
              </a:ext>
            </a:extLst>
          </p:cNvPr>
          <p:cNvSpPr/>
          <p:nvPr/>
        </p:nvSpPr>
        <p:spPr>
          <a:xfrm>
            <a:off x="1203634" y="5001768"/>
            <a:ext cx="9784732" cy="1466957"/>
          </a:xfrm>
          <a:prstGeom prst="rect">
            <a:avLst/>
          </a:prstGeom>
          <a:noFill/>
          <a:ln w="762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A26AEDAA-0C24-7D35-F791-F13CA0DF8711}"/>
              </a:ext>
            </a:extLst>
          </p:cNvPr>
          <p:cNvSpPr/>
          <p:nvPr/>
        </p:nvSpPr>
        <p:spPr>
          <a:xfrm rot="10800000">
            <a:off x="1833454" y="4701458"/>
            <a:ext cx="342276" cy="514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204598A2-1916-D2A5-6569-FE0969445117}"/>
              </a:ext>
            </a:extLst>
          </p:cNvPr>
          <p:cNvSpPr/>
          <p:nvPr/>
        </p:nvSpPr>
        <p:spPr>
          <a:xfrm rot="10800000">
            <a:off x="2755186" y="4694457"/>
            <a:ext cx="342276" cy="514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8C5CD76C-7BAD-5F3E-A7AD-2B4D406EFE95}"/>
              </a:ext>
            </a:extLst>
          </p:cNvPr>
          <p:cNvSpPr/>
          <p:nvPr/>
        </p:nvSpPr>
        <p:spPr>
          <a:xfrm rot="10800000">
            <a:off x="4602505" y="4694717"/>
            <a:ext cx="342276" cy="514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38B29A3E-C891-6078-78AC-639B3C6E7F8B}"/>
              </a:ext>
            </a:extLst>
          </p:cNvPr>
          <p:cNvSpPr/>
          <p:nvPr/>
        </p:nvSpPr>
        <p:spPr>
          <a:xfrm rot="10800000">
            <a:off x="8288472" y="4708181"/>
            <a:ext cx="342276" cy="514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D213A18D-FDA4-4073-5EE6-8E51B6781BE8}"/>
              </a:ext>
            </a:extLst>
          </p:cNvPr>
          <p:cNvSpPr/>
          <p:nvPr/>
        </p:nvSpPr>
        <p:spPr>
          <a:xfrm rot="10800000">
            <a:off x="9206557" y="4700774"/>
            <a:ext cx="342276" cy="514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DBBC8608-1A3D-01FA-709B-AF034B5667A1}"/>
              </a:ext>
            </a:extLst>
          </p:cNvPr>
          <p:cNvSpPr/>
          <p:nvPr/>
        </p:nvSpPr>
        <p:spPr>
          <a:xfrm rot="10800000">
            <a:off x="3676982" y="4701458"/>
            <a:ext cx="342276" cy="514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5D10F836-C6DB-249D-4D5C-62B074C76F7D}"/>
              </a:ext>
            </a:extLst>
          </p:cNvPr>
          <p:cNvSpPr/>
          <p:nvPr/>
        </p:nvSpPr>
        <p:spPr>
          <a:xfrm rot="10800000">
            <a:off x="5527378" y="4703861"/>
            <a:ext cx="342276" cy="514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48BF561D-35F9-CED9-A388-D499CBB78389}"/>
              </a:ext>
            </a:extLst>
          </p:cNvPr>
          <p:cNvSpPr/>
          <p:nvPr/>
        </p:nvSpPr>
        <p:spPr>
          <a:xfrm rot="10800000">
            <a:off x="6449108" y="4694456"/>
            <a:ext cx="342276" cy="514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EC7926F0-0A1B-F2AD-3C13-85E31AABEEBF}"/>
              </a:ext>
            </a:extLst>
          </p:cNvPr>
          <p:cNvSpPr/>
          <p:nvPr/>
        </p:nvSpPr>
        <p:spPr>
          <a:xfrm rot="10800000">
            <a:off x="7367194" y="4687415"/>
            <a:ext cx="342276" cy="514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21">
            <a:extLst>
              <a:ext uri="{FF2B5EF4-FFF2-40B4-BE49-F238E27FC236}">
                <a16:creationId xmlns:a16="http://schemas.microsoft.com/office/drawing/2014/main" id="{00571324-98D8-3F9F-19BA-BC3C76F2061A}"/>
              </a:ext>
            </a:extLst>
          </p:cNvPr>
          <p:cNvSpPr/>
          <p:nvPr/>
        </p:nvSpPr>
        <p:spPr>
          <a:xfrm rot="10800000">
            <a:off x="10117596" y="4694457"/>
            <a:ext cx="342276" cy="514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72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  <p:bldP spid="16" grpId="0" animBg="1"/>
      <p:bldP spid="17" grpId="0" animBg="1"/>
      <p:bldP spid="11" grpId="0" animBg="1"/>
      <p:bldP spid="12" grpId="0" animBg="1"/>
      <p:bldP spid="1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D4C0F-0BB6-B406-6099-8AE166DA8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1B170A-956D-A823-6A70-EC7597175238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2E09C-4BEF-6AA4-6D7F-84FDDBC71661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4FCD26-397E-B562-C6A4-3AEEC89DBC0F}"/>
              </a:ext>
            </a:extLst>
          </p:cNvPr>
          <p:cNvSpPr txBox="1"/>
          <p:nvPr/>
        </p:nvSpPr>
        <p:spPr>
          <a:xfrm>
            <a:off x="0" y="354563"/>
            <a:ext cx="19688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600" b="1" dirty="0"/>
              <a:t>이론적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ECF8DB-FC15-B3F4-7D19-9A57996F93A3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836CBC-2046-C738-6FF0-51145638E4B2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769C09-A0E3-3829-170B-42D60D610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634" y="1170763"/>
            <a:ext cx="9784732" cy="5297963"/>
          </a:xfrm>
          <a:prstGeom prst="rect">
            <a:avLst/>
          </a:prstGeom>
        </p:spPr>
      </p:pic>
      <p:sp>
        <p:nvSpPr>
          <p:cNvPr id="2" name="곱하기 기호 5">
            <a:extLst>
              <a:ext uri="{FF2B5EF4-FFF2-40B4-BE49-F238E27FC236}">
                <a16:creationId xmlns:a16="http://schemas.microsoft.com/office/drawing/2014/main" id="{7BB568C3-0FFF-50B7-F519-DA69C9F50344}"/>
              </a:ext>
            </a:extLst>
          </p:cNvPr>
          <p:cNvSpPr/>
          <p:nvPr/>
        </p:nvSpPr>
        <p:spPr>
          <a:xfrm>
            <a:off x="5064927" y="2293362"/>
            <a:ext cx="1823202" cy="1799520"/>
          </a:xfrm>
          <a:prstGeom prst="mathMultiply">
            <a:avLst>
              <a:gd name="adj1" fmla="val 10491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곱하기 기호 5">
            <a:extLst>
              <a:ext uri="{FF2B5EF4-FFF2-40B4-BE49-F238E27FC236}">
                <a16:creationId xmlns:a16="http://schemas.microsoft.com/office/drawing/2014/main" id="{72806841-0781-9DF3-CCBC-8CDC1AF2D47D}"/>
              </a:ext>
            </a:extLst>
          </p:cNvPr>
          <p:cNvSpPr/>
          <p:nvPr/>
        </p:nvSpPr>
        <p:spPr>
          <a:xfrm>
            <a:off x="8445159" y="2020224"/>
            <a:ext cx="1823202" cy="1799520"/>
          </a:xfrm>
          <a:prstGeom prst="mathMultiply">
            <a:avLst>
              <a:gd name="adj1" fmla="val 10491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곱하기 기호 5">
            <a:extLst>
              <a:ext uri="{FF2B5EF4-FFF2-40B4-BE49-F238E27FC236}">
                <a16:creationId xmlns:a16="http://schemas.microsoft.com/office/drawing/2014/main" id="{82907D88-723C-F07D-E458-BE64B7220A8F}"/>
              </a:ext>
            </a:extLst>
          </p:cNvPr>
          <p:cNvSpPr/>
          <p:nvPr/>
        </p:nvSpPr>
        <p:spPr>
          <a:xfrm>
            <a:off x="6200396" y="4090080"/>
            <a:ext cx="1823202" cy="1799520"/>
          </a:xfrm>
          <a:prstGeom prst="mathMultiply">
            <a:avLst>
              <a:gd name="adj1" fmla="val 10491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곱하기 기호 5">
            <a:extLst>
              <a:ext uri="{FF2B5EF4-FFF2-40B4-BE49-F238E27FC236}">
                <a16:creationId xmlns:a16="http://schemas.microsoft.com/office/drawing/2014/main" id="{73043759-F158-C0F4-3E86-DF600831C0A3}"/>
              </a:ext>
            </a:extLst>
          </p:cNvPr>
          <p:cNvSpPr/>
          <p:nvPr/>
        </p:nvSpPr>
        <p:spPr>
          <a:xfrm>
            <a:off x="9165164" y="4125521"/>
            <a:ext cx="1823202" cy="1799520"/>
          </a:xfrm>
          <a:prstGeom prst="mathMultiply">
            <a:avLst>
              <a:gd name="adj1" fmla="val 10491"/>
            </a:avLst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0E1271-0DB5-6ACC-BBE0-EED3958D24E1}"/>
              </a:ext>
            </a:extLst>
          </p:cNvPr>
          <p:cNvSpPr/>
          <p:nvPr/>
        </p:nvSpPr>
        <p:spPr>
          <a:xfrm>
            <a:off x="1203634" y="1170763"/>
            <a:ext cx="9784732" cy="1278968"/>
          </a:xfrm>
          <a:prstGeom prst="rect">
            <a:avLst/>
          </a:prstGeom>
          <a:noFill/>
          <a:ln w="762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B6D6DA-9DBC-6E49-320D-1FF46B06F6E3}"/>
              </a:ext>
            </a:extLst>
          </p:cNvPr>
          <p:cNvSpPr/>
          <p:nvPr/>
        </p:nvSpPr>
        <p:spPr>
          <a:xfrm>
            <a:off x="1203634" y="2510956"/>
            <a:ext cx="9784732" cy="2417659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D7CCA77-55A2-D29B-C1B8-9F4B7C6FE89A}"/>
              </a:ext>
            </a:extLst>
          </p:cNvPr>
          <p:cNvSpPr/>
          <p:nvPr/>
        </p:nvSpPr>
        <p:spPr>
          <a:xfrm>
            <a:off x="1203634" y="5001768"/>
            <a:ext cx="9784732" cy="1466957"/>
          </a:xfrm>
          <a:prstGeom prst="rect">
            <a:avLst/>
          </a:prstGeom>
          <a:noFill/>
          <a:ln w="762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4BFBCCD7-94C0-399A-0165-B5BC64632DE1}"/>
              </a:ext>
            </a:extLst>
          </p:cNvPr>
          <p:cNvSpPr/>
          <p:nvPr/>
        </p:nvSpPr>
        <p:spPr>
          <a:xfrm rot="10800000">
            <a:off x="1833454" y="4701458"/>
            <a:ext cx="342276" cy="514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743B3EB3-14DA-17BE-C8B8-243A7E81AF8B}"/>
              </a:ext>
            </a:extLst>
          </p:cNvPr>
          <p:cNvSpPr/>
          <p:nvPr/>
        </p:nvSpPr>
        <p:spPr>
          <a:xfrm rot="10800000">
            <a:off x="2755186" y="4694457"/>
            <a:ext cx="342276" cy="514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F3FC7FCE-4A07-F3C5-8260-07682A6AE4BB}"/>
              </a:ext>
            </a:extLst>
          </p:cNvPr>
          <p:cNvSpPr/>
          <p:nvPr/>
        </p:nvSpPr>
        <p:spPr>
          <a:xfrm rot="10800000">
            <a:off x="4602505" y="4694717"/>
            <a:ext cx="342276" cy="514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CAE01CEE-C8A7-3E07-F1E7-FA2C83CE5C8E}"/>
              </a:ext>
            </a:extLst>
          </p:cNvPr>
          <p:cNvSpPr/>
          <p:nvPr/>
        </p:nvSpPr>
        <p:spPr>
          <a:xfrm rot="10800000">
            <a:off x="8288472" y="4708181"/>
            <a:ext cx="342276" cy="514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AB82F60B-4A37-14F7-C56E-56BC66CB7D73}"/>
              </a:ext>
            </a:extLst>
          </p:cNvPr>
          <p:cNvSpPr/>
          <p:nvPr/>
        </p:nvSpPr>
        <p:spPr>
          <a:xfrm rot="10800000">
            <a:off x="9206557" y="4700774"/>
            <a:ext cx="342276" cy="514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7BFCF3B9-4314-256B-9537-6F7702184A48}"/>
              </a:ext>
            </a:extLst>
          </p:cNvPr>
          <p:cNvSpPr/>
          <p:nvPr/>
        </p:nvSpPr>
        <p:spPr>
          <a:xfrm rot="10800000">
            <a:off x="3676982" y="4701458"/>
            <a:ext cx="342276" cy="514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4CB6471A-8B3B-09A1-9157-5A9CBA4CDD23}"/>
              </a:ext>
            </a:extLst>
          </p:cNvPr>
          <p:cNvSpPr/>
          <p:nvPr/>
        </p:nvSpPr>
        <p:spPr>
          <a:xfrm rot="10800000">
            <a:off x="5527378" y="4703861"/>
            <a:ext cx="342276" cy="514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294CAE6D-43AF-0814-78B7-9C228A2C1126}"/>
              </a:ext>
            </a:extLst>
          </p:cNvPr>
          <p:cNvSpPr/>
          <p:nvPr/>
        </p:nvSpPr>
        <p:spPr>
          <a:xfrm rot="10800000">
            <a:off x="6449108" y="4694456"/>
            <a:ext cx="342276" cy="514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224013A2-D27A-DB01-67A4-6B11F1A939B8}"/>
              </a:ext>
            </a:extLst>
          </p:cNvPr>
          <p:cNvSpPr/>
          <p:nvPr/>
        </p:nvSpPr>
        <p:spPr>
          <a:xfrm rot="10800000">
            <a:off x="7367194" y="4687415"/>
            <a:ext cx="342276" cy="514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21">
            <a:extLst>
              <a:ext uri="{FF2B5EF4-FFF2-40B4-BE49-F238E27FC236}">
                <a16:creationId xmlns:a16="http://schemas.microsoft.com/office/drawing/2014/main" id="{F8BFB4F9-A603-EC67-A192-50E1AF528EA0}"/>
              </a:ext>
            </a:extLst>
          </p:cNvPr>
          <p:cNvSpPr/>
          <p:nvPr/>
        </p:nvSpPr>
        <p:spPr>
          <a:xfrm rot="10800000">
            <a:off x="10117596" y="4694457"/>
            <a:ext cx="342276" cy="51402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DD415D-DF68-30E8-9036-ABAD5B680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247" y="1119330"/>
            <a:ext cx="9893993" cy="5384107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BDC833F-B501-B8B8-B9F6-D8DA6BC471D5}"/>
              </a:ext>
            </a:extLst>
          </p:cNvPr>
          <p:cNvSpPr/>
          <p:nvPr/>
        </p:nvSpPr>
        <p:spPr>
          <a:xfrm>
            <a:off x="1907983" y="5374101"/>
            <a:ext cx="8551889" cy="103903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0" b="1" i="1" u="sng" dirty="0"/>
              <a:t>Doomsday</a:t>
            </a:r>
            <a:endParaRPr lang="ko-KR" altLang="en-US" sz="7000" b="1" i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ACA0F-D4F4-FC08-5DB9-52BE2CEEFC9E}"/>
              </a:ext>
            </a:extLst>
          </p:cNvPr>
          <p:cNvSpPr txBox="1"/>
          <p:nvPr/>
        </p:nvSpPr>
        <p:spPr>
          <a:xfrm>
            <a:off x="1127760" y="1136052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dirty="0"/>
              <a:t>영화 </a:t>
            </a:r>
            <a:r>
              <a:rPr kumimoji="1" lang="ko-KR" altLang="en-US" sz="2000" b="1" dirty="0" err="1"/>
              <a:t>투모로우</a:t>
            </a:r>
            <a:endParaRPr kumimoji="1"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049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3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D60A0-A328-E046-2A5E-3072C6E0A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0D5682-85E9-76CE-0F47-73619F6BFE43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C5FDF8-5975-8382-39AF-68C350BF2CE7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C54800-3F88-3CD6-F4B5-79FCD60A3F1F}"/>
              </a:ext>
            </a:extLst>
          </p:cNvPr>
          <p:cNvSpPr txBox="1"/>
          <p:nvPr/>
        </p:nvSpPr>
        <p:spPr>
          <a:xfrm>
            <a:off x="0" y="354563"/>
            <a:ext cx="19688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600" b="1" dirty="0"/>
              <a:t>이론적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413A42-A6AF-60C1-5B1E-43A3501902FE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AA0107-2949-347E-D9A4-A81F0A3337F7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1D799D-414E-52B6-14C8-11DB14064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04" y="875947"/>
            <a:ext cx="4125343" cy="5757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4DFF1E-24AB-C063-0A11-DE9673C2E24D}"/>
              </a:ext>
            </a:extLst>
          </p:cNvPr>
          <p:cNvSpPr txBox="1"/>
          <p:nvPr/>
        </p:nvSpPr>
        <p:spPr>
          <a:xfrm>
            <a:off x="5432935" y="3262089"/>
            <a:ext cx="63994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i="0" dirty="0">
                <a:solidFill>
                  <a:srgbClr val="002060"/>
                </a:solidFill>
                <a:effectLst/>
                <a:latin typeface="Pretendard"/>
              </a:rPr>
              <a:t>‘대서양 자오선 역전 </a:t>
            </a:r>
            <a:r>
              <a:rPr lang="ko-KR" altLang="en-US" sz="2000" b="1" i="0" dirty="0" err="1">
                <a:solidFill>
                  <a:srgbClr val="002060"/>
                </a:solidFill>
                <a:effectLst/>
                <a:latin typeface="Pretendard"/>
              </a:rPr>
              <a:t>순환류</a:t>
            </a:r>
            <a:r>
              <a:rPr lang="en-US" altLang="ko-KR" sz="2000" b="1" i="0" dirty="0">
                <a:solidFill>
                  <a:srgbClr val="002060"/>
                </a:solidFill>
                <a:effectLst/>
                <a:latin typeface="Pretendard"/>
              </a:rPr>
              <a:t>(AMOC)</a:t>
            </a:r>
            <a:r>
              <a:rPr lang="ko-KR" altLang="en-US" sz="2000" b="1" i="0" dirty="0">
                <a:solidFill>
                  <a:srgbClr val="002060"/>
                </a:solidFill>
                <a:effectLst/>
                <a:latin typeface="Pretendard"/>
              </a:rPr>
              <a:t>의 다가올 붕괴</a:t>
            </a:r>
            <a:r>
              <a:rPr lang="en-US" altLang="ko-KR" sz="2000" b="1" i="0" dirty="0">
                <a:solidFill>
                  <a:srgbClr val="002060"/>
                </a:solidFill>
                <a:effectLst/>
                <a:latin typeface="Pretendard"/>
              </a:rPr>
              <a:t>’</a:t>
            </a:r>
            <a:r>
              <a:rPr lang="ko-KR" altLang="en-US" sz="2000" b="1" i="0" dirty="0">
                <a:solidFill>
                  <a:srgbClr val="002060"/>
                </a:solidFill>
                <a:effectLst/>
                <a:latin typeface="Pretendard"/>
              </a:rPr>
              <a:t> 경고</a:t>
            </a:r>
            <a:endParaRPr lang="ko-KR" altLang="en-US" sz="2000" dirty="0">
              <a:solidFill>
                <a:srgbClr val="00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5AD52-E8DF-6ECF-C0C4-297013916E3E}"/>
              </a:ext>
            </a:extLst>
          </p:cNvPr>
          <p:cNvSpPr txBox="1"/>
          <p:nvPr/>
        </p:nvSpPr>
        <p:spPr>
          <a:xfrm>
            <a:off x="5496943" y="3662199"/>
            <a:ext cx="51100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i="0" dirty="0">
                <a:solidFill>
                  <a:srgbClr val="000000"/>
                </a:solidFill>
                <a:effectLst/>
                <a:latin typeface="Pretendard"/>
              </a:rPr>
              <a:t>기후변화로 인해 해류의 온도와 염도가 </a:t>
            </a:r>
            <a:r>
              <a:rPr lang="ko-KR" altLang="en-US" sz="1600" b="1" i="0" dirty="0" err="1">
                <a:solidFill>
                  <a:srgbClr val="000000"/>
                </a:solidFill>
                <a:effectLst/>
                <a:latin typeface="Pretendard"/>
              </a:rPr>
              <a:t>불균형해져</a:t>
            </a:r>
            <a:endParaRPr lang="en-US" altLang="ko-KR" sz="1600" b="1" i="0" dirty="0">
              <a:solidFill>
                <a:srgbClr val="000000"/>
              </a:solidFill>
              <a:effectLst/>
              <a:latin typeface="Pretendard"/>
            </a:endParaRPr>
          </a:p>
          <a:p>
            <a:r>
              <a:rPr lang="en-US" altLang="ko-KR" sz="1600" b="1" i="0" dirty="0">
                <a:solidFill>
                  <a:srgbClr val="000000"/>
                </a:solidFill>
                <a:effectLst/>
                <a:latin typeface="Pretendard"/>
              </a:rPr>
              <a:t>2025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Pretendard"/>
              </a:rPr>
              <a:t> 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Pretendard"/>
              </a:rPr>
              <a:t>-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Pretendard"/>
              </a:rPr>
              <a:t> 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Pretendard"/>
              </a:rPr>
              <a:t>2095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Pretendard"/>
              </a:rPr>
              <a:t>년 사이에 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Pretendard"/>
              </a:rPr>
              <a:t>AMOC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Pretendard"/>
              </a:rPr>
              <a:t>가 붕괴될 위험을 경고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FC658F-E811-BB4B-86AA-249A84080163}"/>
              </a:ext>
            </a:extLst>
          </p:cNvPr>
          <p:cNvSpPr txBox="1"/>
          <p:nvPr/>
        </p:nvSpPr>
        <p:spPr>
          <a:xfrm>
            <a:off x="5049078" y="6344691"/>
            <a:ext cx="20938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100" dirty="0" err="1">
                <a:latin typeface="Arial" panose="020B0604020202020204" pitchFamily="34" charset="0"/>
                <a:cs typeface="Arial" panose="020B0604020202020204" pitchFamily="34" charset="0"/>
              </a:rPr>
              <a:t>Ditlevsen</a:t>
            </a:r>
            <a:r>
              <a:rPr kumimoji="1"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 et al., Nature (2023)</a:t>
            </a:r>
            <a:endParaRPr kumimoji="1" lang="ko-Kore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95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4B4B7-2C39-CF15-5F32-949CEC2E9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615CA59-9BF9-7D15-A634-E7C96E30A72D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3725A2-3F02-5D53-6F1F-F57DE9D3440D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670C26-5E1A-5EF6-5600-0A8DFA1423F2}"/>
              </a:ext>
            </a:extLst>
          </p:cNvPr>
          <p:cNvSpPr txBox="1"/>
          <p:nvPr/>
        </p:nvSpPr>
        <p:spPr>
          <a:xfrm>
            <a:off x="0" y="354563"/>
            <a:ext cx="19688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600" b="1" dirty="0"/>
              <a:t>이론적 배경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F8C0E-C1F4-8979-B9FB-59D7F9618E91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6A8FD1-16F1-3A61-2FCE-CA63AFB5C5C1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AA08749-B7C2-684C-EB7D-F2825A92A25E}"/>
              </a:ext>
            </a:extLst>
          </p:cNvPr>
          <p:cNvSpPr/>
          <p:nvPr/>
        </p:nvSpPr>
        <p:spPr>
          <a:xfrm>
            <a:off x="226136" y="1607335"/>
            <a:ext cx="2097494" cy="11948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/>
              <a:t>지구가 </a:t>
            </a:r>
            <a:endParaRPr kumimoji="1" lang="en-US" altLang="ko-KR" sz="2000" b="1" dirty="0"/>
          </a:p>
          <a:p>
            <a:pPr algn="ctr"/>
            <a:r>
              <a:rPr kumimoji="1" lang="ko-KR" altLang="en-US" sz="2000" b="1" dirty="0"/>
              <a:t>뜨거워진다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E0A5C4-29ED-F13E-AB81-5EE2910769B1}"/>
              </a:ext>
            </a:extLst>
          </p:cNvPr>
          <p:cNvSpPr/>
          <p:nvPr/>
        </p:nvSpPr>
        <p:spPr>
          <a:xfrm>
            <a:off x="3437674" y="1599761"/>
            <a:ext cx="2097494" cy="11948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/>
              <a:t>빙하가</a:t>
            </a:r>
            <a:endParaRPr kumimoji="1" lang="en-US" altLang="ko-KR" sz="2000" b="1" dirty="0"/>
          </a:p>
          <a:p>
            <a:pPr algn="ctr"/>
            <a:r>
              <a:rPr kumimoji="1" lang="ko-KR" altLang="en-US" sz="2000" b="1" dirty="0"/>
              <a:t>녹는다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4C297BD-38BE-2C8C-62C7-40130C90A1DB}"/>
              </a:ext>
            </a:extLst>
          </p:cNvPr>
          <p:cNvSpPr/>
          <p:nvPr/>
        </p:nvSpPr>
        <p:spPr>
          <a:xfrm>
            <a:off x="6649212" y="1599761"/>
            <a:ext cx="2097494" cy="11948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/>
              <a:t>해수의 밀도가</a:t>
            </a:r>
            <a:endParaRPr kumimoji="1" lang="en-US" altLang="ko-KR" sz="2000" b="1" dirty="0"/>
          </a:p>
          <a:p>
            <a:pPr algn="ctr"/>
            <a:r>
              <a:rPr kumimoji="1" lang="ko-KR" altLang="en-US" sz="2000" b="1" dirty="0"/>
              <a:t>달라진다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6CED5C-FECB-732E-0798-4A0D1EDCE2F3}"/>
              </a:ext>
            </a:extLst>
          </p:cNvPr>
          <p:cNvSpPr/>
          <p:nvPr/>
        </p:nvSpPr>
        <p:spPr>
          <a:xfrm>
            <a:off x="9860750" y="1599761"/>
            <a:ext cx="2097494" cy="119481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b="1" dirty="0"/>
              <a:t>컨베이어 벨트가</a:t>
            </a:r>
            <a:endParaRPr kumimoji="1" lang="en-US" altLang="ko-KR" sz="2000" b="1" dirty="0"/>
          </a:p>
          <a:p>
            <a:pPr algn="ctr"/>
            <a:r>
              <a:rPr kumimoji="1" lang="ko-KR" altLang="en-US" sz="2000" b="1" dirty="0"/>
              <a:t>망가진다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8B0212-F8FA-B59E-FAF6-04A45F2A2313}"/>
              </a:ext>
            </a:extLst>
          </p:cNvPr>
          <p:cNvSpPr/>
          <p:nvPr/>
        </p:nvSpPr>
        <p:spPr>
          <a:xfrm>
            <a:off x="226136" y="3533501"/>
            <a:ext cx="7201548" cy="119481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4800" b="1" i="1" u="sng" dirty="0">
                <a:solidFill>
                  <a:srgbClr val="FF0000"/>
                </a:solidFill>
              </a:rPr>
              <a:t>Doomsday</a:t>
            </a:r>
            <a:endParaRPr kumimoji="1" lang="ko-KR" altLang="en-US" sz="4800" b="1" i="1" u="sng" dirty="0">
              <a:solidFill>
                <a:srgbClr val="FF0000"/>
              </a:solidFill>
            </a:endParaRPr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5ECDB99B-7646-4E18-D343-32E85DEE2489}"/>
              </a:ext>
            </a:extLst>
          </p:cNvPr>
          <p:cNvSpPr/>
          <p:nvPr/>
        </p:nvSpPr>
        <p:spPr>
          <a:xfrm>
            <a:off x="2588044" y="1983809"/>
            <a:ext cx="585216" cy="4267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id="{02C1EF69-3DD5-B4F4-F680-3C0E295D9EFE}"/>
              </a:ext>
            </a:extLst>
          </p:cNvPr>
          <p:cNvSpPr/>
          <p:nvPr/>
        </p:nvSpPr>
        <p:spPr>
          <a:xfrm>
            <a:off x="5799582" y="1983809"/>
            <a:ext cx="585216" cy="4267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오른쪽 화살표[R] 18">
            <a:extLst>
              <a:ext uri="{FF2B5EF4-FFF2-40B4-BE49-F238E27FC236}">
                <a16:creationId xmlns:a16="http://schemas.microsoft.com/office/drawing/2014/main" id="{E477E21A-73E4-5B14-F42D-504AE02436FF}"/>
              </a:ext>
            </a:extLst>
          </p:cNvPr>
          <p:cNvSpPr/>
          <p:nvPr/>
        </p:nvSpPr>
        <p:spPr>
          <a:xfrm>
            <a:off x="9005405" y="1983809"/>
            <a:ext cx="585216" cy="42672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위로 굽은 화살표[B] 21">
            <a:extLst>
              <a:ext uri="{FF2B5EF4-FFF2-40B4-BE49-F238E27FC236}">
                <a16:creationId xmlns:a16="http://schemas.microsoft.com/office/drawing/2014/main" id="{F833BEF8-68A7-3E46-8E37-FBF89C2EB2A7}"/>
              </a:ext>
            </a:extLst>
          </p:cNvPr>
          <p:cNvSpPr/>
          <p:nvPr/>
        </p:nvSpPr>
        <p:spPr>
          <a:xfrm rot="16200000" flipH="1">
            <a:off x="8649119" y="2026856"/>
            <a:ext cx="1442247" cy="3398990"/>
          </a:xfrm>
          <a:prstGeom prst="bentUpArrow">
            <a:avLst>
              <a:gd name="adj1" fmla="val 18237"/>
              <a:gd name="adj2" fmla="val 19083"/>
              <a:gd name="adj3" fmla="val 25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1D715D-D9AA-9CF7-0D5B-D401832B00B2}"/>
              </a:ext>
            </a:extLst>
          </p:cNvPr>
          <p:cNvSpPr txBox="1"/>
          <p:nvPr/>
        </p:nvSpPr>
        <p:spPr>
          <a:xfrm>
            <a:off x="4977141" y="5490792"/>
            <a:ext cx="2230098" cy="830997"/>
          </a:xfrm>
          <a:prstGeom prst="rect">
            <a:avLst/>
          </a:prstGeom>
          <a:noFill/>
          <a:ln w="3810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4800" b="1" dirty="0"/>
              <a:t>모델링</a:t>
            </a:r>
            <a:r>
              <a:rPr kumimoji="1" lang="en-US" altLang="ko-KR" sz="4800" b="1" dirty="0"/>
              <a:t>!</a:t>
            </a:r>
            <a:endParaRPr kumimoji="1" lang="ko-KR" altLang="en-US" sz="4800" b="1" dirty="0"/>
          </a:p>
        </p:txBody>
      </p:sp>
      <p:sp>
        <p:nvSpPr>
          <p:cNvPr id="26" name="오른쪽 중괄호 24">
            <a:extLst>
              <a:ext uri="{FF2B5EF4-FFF2-40B4-BE49-F238E27FC236}">
                <a16:creationId xmlns:a16="http://schemas.microsoft.com/office/drawing/2014/main" id="{29D667F6-71E6-2E69-0F25-8353996A9252}"/>
              </a:ext>
            </a:extLst>
          </p:cNvPr>
          <p:cNvSpPr/>
          <p:nvPr/>
        </p:nvSpPr>
        <p:spPr>
          <a:xfrm rot="5400000">
            <a:off x="5808675" y="-610978"/>
            <a:ext cx="410643" cy="11575722"/>
          </a:xfrm>
          <a:prstGeom prst="rightBrace">
            <a:avLst>
              <a:gd name="adj1" fmla="val 8333"/>
              <a:gd name="adj2" fmla="val 4891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43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2" grpId="0" animBg="1"/>
      <p:bldP spid="24" grpId="0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F031F-D08F-31A2-E0F3-A9F9F5B5A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ABB46C-4B14-D9E4-A99F-721BE6218C16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A29FD2-1EE4-89DE-CAB8-20339D5D08DD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1956E4-78FB-AC06-1C58-5ACE000DC22D}"/>
              </a:ext>
            </a:extLst>
          </p:cNvPr>
          <p:cNvSpPr txBox="1"/>
          <p:nvPr/>
        </p:nvSpPr>
        <p:spPr>
          <a:xfrm>
            <a:off x="0" y="354563"/>
            <a:ext cx="34724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600" b="1" dirty="0"/>
              <a:t>Mathematical Model</a:t>
            </a:r>
            <a:endParaRPr kumimoji="1" lang="ko-KR" altLang="en-US" sz="2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DC1F1-DDA5-C515-88F8-F7B077793E83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85AFD70-04B8-DB80-E74B-63D1D3BED047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A4BDC0-74A9-F7F9-D326-7B257EADC72E}"/>
                  </a:ext>
                </a:extLst>
              </p:cNvPr>
              <p:cNvSpPr txBox="1"/>
              <p:nvPr/>
            </p:nvSpPr>
            <p:spPr>
              <a:xfrm>
                <a:off x="277228" y="1827859"/>
                <a:ext cx="3552191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  <m:d>
                            <m:dPr>
                              <m:ctrlP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A4BDC0-74A9-F7F9-D326-7B257EADC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28" y="1827859"/>
                <a:ext cx="3552191" cy="527580"/>
              </a:xfrm>
              <a:prstGeom prst="rect">
                <a:avLst/>
              </a:prstGeom>
              <a:blipFill>
                <a:blip r:embed="rId3"/>
                <a:stretch>
                  <a:fillRect l="-712" t="-7143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E01C78-B6CB-E16A-2566-8E23B87B026F}"/>
                  </a:ext>
                </a:extLst>
              </p:cNvPr>
              <p:cNvSpPr txBox="1"/>
              <p:nvPr/>
            </p:nvSpPr>
            <p:spPr>
              <a:xfrm>
                <a:off x="277228" y="2756632"/>
                <a:ext cx="2714396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𝝏𝝆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f>
                        <m:f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E01C78-B6CB-E16A-2566-8E23B87B0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28" y="2756632"/>
                <a:ext cx="2714396" cy="527580"/>
              </a:xfrm>
              <a:prstGeom prst="rect">
                <a:avLst/>
              </a:prstGeom>
              <a:blipFill>
                <a:blip r:embed="rId4"/>
                <a:stretch>
                  <a:fillRect l="-1860" t="-2326" r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893BC7-E405-58D4-1FA8-A5D82C6F5DFB}"/>
                  </a:ext>
                </a:extLst>
              </p:cNvPr>
              <p:cNvSpPr txBox="1"/>
              <p:nvPr/>
            </p:nvSpPr>
            <p:spPr>
              <a:xfrm>
                <a:off x="277228" y="3685405"/>
                <a:ext cx="5939895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𝑫</m:t>
                      </m:r>
                      <m:sSup>
                        <m:sSup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p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d>
                        <m:d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𝒆𝒙𝒕</m:t>
                          </m:r>
                        </m:sub>
                      </m:sSub>
                      <m:d>
                        <m:d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4893BC7-E405-58D4-1FA8-A5D82C6F5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28" y="3685405"/>
                <a:ext cx="5939895" cy="527580"/>
              </a:xfrm>
              <a:prstGeom prst="rect">
                <a:avLst/>
              </a:prstGeom>
              <a:blipFill>
                <a:blip r:embed="rId5"/>
                <a:stretch>
                  <a:fillRect t="-4762" r="-42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00E954-2A86-828D-6206-25C40D71C95A}"/>
                  </a:ext>
                </a:extLst>
              </p:cNvPr>
              <p:cNvSpPr txBox="1"/>
              <p:nvPr/>
            </p:nvSpPr>
            <p:spPr>
              <a:xfrm>
                <a:off x="277228" y="4614178"/>
                <a:ext cx="3612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𝝆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00E954-2A86-828D-6206-25C40D71C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28" y="4614178"/>
                <a:ext cx="3612719" cy="276999"/>
              </a:xfrm>
              <a:prstGeom prst="rect">
                <a:avLst/>
              </a:prstGeom>
              <a:blipFill>
                <a:blip r:embed="rId6"/>
                <a:stretch>
                  <a:fillRect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0B1F6D3C-FC52-E511-F181-BAEDF4DECA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7072779"/>
                  </p:ext>
                </p:extLst>
              </p:nvPr>
            </p:nvGraphicFramePr>
            <p:xfrm>
              <a:off x="6521676" y="2065405"/>
              <a:ext cx="5393096" cy="324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95537">
                      <a:extLst>
                        <a:ext uri="{9D8B030D-6E8A-4147-A177-3AD203B41FA5}">
                          <a16:colId xmlns:a16="http://schemas.microsoft.com/office/drawing/2014/main" val="4019393809"/>
                        </a:ext>
                      </a:extLst>
                    </a:gridCol>
                    <a:gridCol w="3797559">
                      <a:extLst>
                        <a:ext uri="{9D8B030D-6E8A-4147-A177-3AD203B41FA5}">
                          <a16:colId xmlns:a16="http://schemas.microsoft.com/office/drawing/2014/main" val="314716230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b="1" dirty="0"/>
                            <a:t>빙하의 양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3451741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𝝆</m:t>
                                </m:r>
                                <m:r>
                                  <a:rPr kumimoji="1"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kumimoji="1"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kumimoji="1"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kumimoji="1"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b="1" dirty="0"/>
                            <a:t>해수의 밀도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7682992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b="1" dirty="0"/>
                            <a:t>온도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2702788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ko-K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kumimoji="1" lang="en-US" altLang="ko-KR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𝒆𝒙𝒕</m:t>
                                    </m:r>
                                  </m:sub>
                                </m:sSub>
                                <m:r>
                                  <a:rPr kumimoji="1"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kumimoji="1"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kumimoji="1"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kumimoji="1"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kumimoji="1" lang="en-US" altLang="ko-KR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b="1" dirty="0"/>
                            <a:t>주변 온도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8614653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b="1" dirty="0"/>
                            <a:t>외부요인에 따른 온도상승</a:t>
                          </a:r>
                          <a:r>
                            <a:rPr lang="en-US" altLang="ko-KR" sz="1200" b="1" dirty="0"/>
                            <a:t>(ex. </a:t>
                          </a:r>
                          <a:r>
                            <a:rPr lang="ko-KR" altLang="en-US" sz="1200" b="1" dirty="0"/>
                            <a:t>지구온난화</a:t>
                          </a:r>
                          <a:r>
                            <a:rPr lang="en-US" altLang="ko-KR" sz="1200" b="1" dirty="0"/>
                            <a:t>, </a:t>
                          </a:r>
                          <a:r>
                            <a:rPr lang="ko-KR" altLang="en-US" sz="1200" b="1" dirty="0"/>
                            <a:t>태양복사</a:t>
                          </a:r>
                          <a:r>
                            <a:rPr lang="en-US" altLang="ko-KR" sz="1200" b="1" dirty="0"/>
                            <a:t>)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588744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b="1" dirty="0"/>
                            <a:t>열 전달 계수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6150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0B1F6D3C-FC52-E511-F181-BAEDF4DECA7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7072779"/>
                  </p:ext>
                </p:extLst>
              </p:nvPr>
            </p:nvGraphicFramePr>
            <p:xfrm>
              <a:off x="6521676" y="2065405"/>
              <a:ext cx="5393096" cy="324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95537">
                      <a:extLst>
                        <a:ext uri="{9D8B030D-6E8A-4147-A177-3AD203B41FA5}">
                          <a16:colId xmlns:a16="http://schemas.microsoft.com/office/drawing/2014/main" val="4019393809"/>
                        </a:ext>
                      </a:extLst>
                    </a:gridCol>
                    <a:gridCol w="3797559">
                      <a:extLst>
                        <a:ext uri="{9D8B030D-6E8A-4147-A177-3AD203B41FA5}">
                          <a16:colId xmlns:a16="http://schemas.microsoft.com/office/drawing/2014/main" val="314716230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r="-238095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b="1" dirty="0"/>
                            <a:t>빙하의 양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3451741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102381" r="-238095" b="-4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b="1" dirty="0"/>
                            <a:t>해수의 밀도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976829929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197674" r="-238095" b="-3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b="1" dirty="0"/>
                            <a:t>온도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2702788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297674" r="-238095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b="1" dirty="0"/>
                            <a:t>주변 온도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86146535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407143" r="-238095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b="1" dirty="0"/>
                            <a:t>외부요인에 따른 온도상승</a:t>
                          </a:r>
                          <a:r>
                            <a:rPr lang="en-US" altLang="ko-KR" sz="1200" b="1" dirty="0"/>
                            <a:t>(ex. </a:t>
                          </a:r>
                          <a:r>
                            <a:rPr lang="ko-KR" altLang="en-US" sz="1200" b="1" dirty="0"/>
                            <a:t>지구온난화</a:t>
                          </a:r>
                          <a:r>
                            <a:rPr lang="en-US" altLang="ko-KR" sz="1200" b="1" dirty="0"/>
                            <a:t>, </a:t>
                          </a:r>
                          <a:r>
                            <a:rPr lang="ko-KR" altLang="en-US" sz="1200" b="1" dirty="0"/>
                            <a:t>태양복사</a:t>
                          </a:r>
                          <a:r>
                            <a:rPr lang="en-US" altLang="ko-KR" sz="1200" b="1" dirty="0"/>
                            <a:t>)</a:t>
                          </a:r>
                          <a:endParaRPr lang="ko-KR" altLang="en-US" sz="1200" b="1" dirty="0"/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5887448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495349" r="-238095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b="1" dirty="0"/>
                            <a:t>열 전달 계수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76150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AE0A3A-7F56-20B4-1733-FD4296FFCCEE}"/>
                  </a:ext>
                </a:extLst>
              </p:cNvPr>
              <p:cNvSpPr txBox="1"/>
              <p:nvPr/>
            </p:nvSpPr>
            <p:spPr>
              <a:xfrm>
                <a:off x="331658" y="5316267"/>
                <a:ext cx="30866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𝑬𝒙𝒕𝒆𝒓𝒏𝒂𝒍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𝑭𝒐𝒓𝒄𝒆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)∗ 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AE0A3A-7F56-20B4-1733-FD4296FFC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58" y="5316267"/>
                <a:ext cx="3086614" cy="276999"/>
              </a:xfrm>
              <a:prstGeom prst="rect">
                <a:avLst/>
              </a:prstGeom>
              <a:blipFill>
                <a:blip r:embed="rId8"/>
                <a:stretch>
                  <a:fillRect l="-2449" b="-39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5808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F56DF-63E5-FC01-60A7-F1E1B4539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9F0084-D8A3-6BDB-0CD4-E5B2F6DEDA28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A256B8-8554-2A06-1543-AA8F9A145424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A3D412-E77C-26E2-C24B-0553226CDA0B}"/>
              </a:ext>
            </a:extLst>
          </p:cNvPr>
          <p:cNvSpPr txBox="1"/>
          <p:nvPr/>
        </p:nvSpPr>
        <p:spPr>
          <a:xfrm>
            <a:off x="0" y="354563"/>
            <a:ext cx="34724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600" b="1" dirty="0"/>
              <a:t>Mathematical Model</a:t>
            </a:r>
            <a:endParaRPr kumimoji="1" lang="ko-KR" altLang="en-US" sz="2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55CEC0-1ACE-92BF-2DDF-42A11028922D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6E57F6F-7E62-1F95-7C70-44C3A603BCDD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48798FCE-D396-E395-00AF-CC0B76F867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3233609"/>
                  </p:ext>
                </p:extLst>
              </p:nvPr>
            </p:nvGraphicFramePr>
            <p:xfrm>
              <a:off x="6521676" y="1795405"/>
              <a:ext cx="5393096" cy="378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95537">
                      <a:extLst>
                        <a:ext uri="{9D8B030D-6E8A-4147-A177-3AD203B41FA5}">
                          <a16:colId xmlns:a16="http://schemas.microsoft.com/office/drawing/2014/main" val="4019393809"/>
                        </a:ext>
                      </a:extLst>
                    </a:gridCol>
                    <a:gridCol w="3797559">
                      <a:extLst>
                        <a:ext uri="{9D8B030D-6E8A-4147-A177-3AD203B41FA5}">
                          <a16:colId xmlns:a16="http://schemas.microsoft.com/office/drawing/2014/main" val="314716230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b="1" dirty="0"/>
                            <a:t>온도 변화에 따른 빙하가 녹는 민감도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3451741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b="1" dirty="0" err="1"/>
                            <a:t>빙하량</a:t>
                          </a:r>
                          <a:r>
                            <a:rPr lang="ko-KR" altLang="en-US" sz="1200" b="1" dirty="0"/>
                            <a:t> 변화에 따른 밀도 변화의 민감도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2702788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1" dirty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b="1" dirty="0"/>
                            <a:t>밀도 변화에 따른 열 전달계수의 민감도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4330397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b="1" dirty="0"/>
                            <a:t>빙하가 안정적으로 유지되는 임계 온도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3316625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b="1" i="1" smtClean="0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b="1" dirty="0"/>
                            <a:t>열 확산 계수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1323493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𝝆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b="1" dirty="0"/>
                            <a:t>초기 해수 밀도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0308132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b="1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tx2">
                            <a:lumMod val="25000"/>
                            <a:lumOff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b="1" dirty="0"/>
                            <a:t>초기 열 전달 계수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26624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표 15">
                <a:extLst>
                  <a:ext uri="{FF2B5EF4-FFF2-40B4-BE49-F238E27FC236}">
                    <a16:creationId xmlns:a16="http://schemas.microsoft.com/office/drawing/2014/main" id="{48798FCE-D396-E395-00AF-CC0B76F8671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3233609"/>
                  </p:ext>
                </p:extLst>
              </p:nvPr>
            </p:nvGraphicFramePr>
            <p:xfrm>
              <a:off x="6521676" y="1795405"/>
              <a:ext cx="5393096" cy="3780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95537">
                      <a:extLst>
                        <a:ext uri="{9D8B030D-6E8A-4147-A177-3AD203B41FA5}">
                          <a16:colId xmlns:a16="http://schemas.microsoft.com/office/drawing/2014/main" val="4019393809"/>
                        </a:ext>
                      </a:extLst>
                    </a:gridCol>
                    <a:gridCol w="3797559">
                      <a:extLst>
                        <a:ext uri="{9D8B030D-6E8A-4147-A177-3AD203B41FA5}">
                          <a16:colId xmlns:a16="http://schemas.microsoft.com/office/drawing/2014/main" val="3147162306"/>
                        </a:ext>
                      </a:extLst>
                    </a:gridCol>
                  </a:tblGrid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38095" b="-5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b="1" dirty="0"/>
                            <a:t>온도 변화에 따른 빙하가 녹는 민감도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34517417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2381" r="-238095" b="-5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b="1" dirty="0" err="1"/>
                            <a:t>빙하량</a:t>
                          </a:r>
                          <a:r>
                            <a:rPr lang="ko-KR" altLang="en-US" sz="1200" b="1" dirty="0"/>
                            <a:t> 변화에 따른 밀도 변화의 민감도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27027884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97674" r="-238095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b="1" dirty="0"/>
                            <a:t>밀도 변화에 따른 열 전달계수의 민감도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043303971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97674" r="-238095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b="1" dirty="0"/>
                            <a:t>빙하가 안정적으로 유지되는 임계 온도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33166258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97674" r="-238095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b="1" dirty="0"/>
                            <a:t>열 확산 계수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13234932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09524" r="-238095" b="-1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b="1" dirty="0"/>
                            <a:t>초기 해수 밀도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03081320"/>
                      </a:ext>
                    </a:extLst>
                  </a:tr>
                  <a:tr h="5400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mpd="sng">
                          <a:noFill/>
                        </a:lnL>
                        <a:lnR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95349" r="-238095" b="-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r>
                            <a:rPr lang="ko-KR" altLang="en-US" sz="1200" b="1" dirty="0"/>
                            <a:t>초기 열 전달 계수</a:t>
                          </a:r>
                        </a:p>
                      </a:txBody>
                      <a:tcPr anchor="ctr">
                        <a:lnL w="1905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rgbClr val="00206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6326624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D9BC2A-C97D-1FFD-4783-113DFEDBA510}"/>
                  </a:ext>
                </a:extLst>
              </p:cNvPr>
              <p:cNvSpPr txBox="1"/>
              <p:nvPr/>
            </p:nvSpPr>
            <p:spPr>
              <a:xfrm>
                <a:off x="277228" y="1827859"/>
                <a:ext cx="3552191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  <m:d>
                            <m:dPr>
                              <m:ctrlP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kumimoji="1" lang="en-US" altLang="ko-KR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6D9BC2A-C97D-1FFD-4783-113DFEDBA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28" y="1827859"/>
                <a:ext cx="3552191" cy="527580"/>
              </a:xfrm>
              <a:prstGeom prst="rect">
                <a:avLst/>
              </a:prstGeom>
              <a:blipFill>
                <a:blip r:embed="rId4"/>
                <a:stretch>
                  <a:fillRect l="-712" t="-7143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7B4607-A940-8B31-40B7-54FA4B5AC6DD}"/>
                  </a:ext>
                </a:extLst>
              </p:cNvPr>
              <p:cNvSpPr txBox="1"/>
              <p:nvPr/>
            </p:nvSpPr>
            <p:spPr>
              <a:xfrm>
                <a:off x="277228" y="2756632"/>
                <a:ext cx="2714396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𝝏𝝆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f>
                        <m:f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7B4607-A940-8B31-40B7-54FA4B5AC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28" y="2756632"/>
                <a:ext cx="2714396" cy="527580"/>
              </a:xfrm>
              <a:prstGeom prst="rect">
                <a:avLst/>
              </a:prstGeom>
              <a:blipFill>
                <a:blip r:embed="rId5"/>
                <a:stretch>
                  <a:fillRect l="-1860" t="-2326" r="-2326" b="-1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28E716-B18A-46D8-25ED-1BEF7E38C5FD}"/>
                  </a:ext>
                </a:extLst>
              </p:cNvPr>
              <p:cNvSpPr txBox="1"/>
              <p:nvPr/>
            </p:nvSpPr>
            <p:spPr>
              <a:xfrm>
                <a:off x="277228" y="3685405"/>
                <a:ext cx="5939895" cy="527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𝑫</m:t>
                      </m:r>
                      <m:sSup>
                        <m:sSup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</m:e>
                        <m:sup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d>
                        <m:d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d>
                        <m:d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𝒆𝒙𝒕</m:t>
                          </m:r>
                        </m:sub>
                      </m:sSub>
                      <m:d>
                        <m:d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28E716-B18A-46D8-25ED-1BEF7E38C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28" y="3685405"/>
                <a:ext cx="5939895" cy="527580"/>
              </a:xfrm>
              <a:prstGeom prst="rect">
                <a:avLst/>
              </a:prstGeom>
              <a:blipFill>
                <a:blip r:embed="rId6"/>
                <a:stretch>
                  <a:fillRect t="-4762" r="-426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68156F-D1C7-A84C-9F98-D2015C683B65}"/>
                  </a:ext>
                </a:extLst>
              </p:cNvPr>
              <p:cNvSpPr txBox="1"/>
              <p:nvPr/>
            </p:nvSpPr>
            <p:spPr>
              <a:xfrm>
                <a:off x="277228" y="4614178"/>
                <a:ext cx="3612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𝑪</m:t>
                      </m:r>
                      <m:d>
                        <m:d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kumimoji="1" lang="en-US" altLang="ko-K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𝝆</m:t>
                          </m:r>
                          <m:d>
                            <m:d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kumimoji="1" lang="en-US" altLang="ko-KR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e>
                            <m:sub>
                              <m:r>
                                <a:rPr kumimoji="1" lang="en-US" altLang="ko-KR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68156F-D1C7-A84C-9F98-D2015C683B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28" y="4614178"/>
                <a:ext cx="3612719" cy="276999"/>
              </a:xfrm>
              <a:prstGeom prst="rect">
                <a:avLst/>
              </a:prstGeom>
              <a:blipFill>
                <a:blip r:embed="rId7"/>
                <a:stretch>
                  <a:fillRect b="-36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FCFBF3-C8DB-1C87-E801-4F31961F107F}"/>
                  </a:ext>
                </a:extLst>
              </p:cNvPr>
              <p:cNvSpPr txBox="1"/>
              <p:nvPr/>
            </p:nvSpPr>
            <p:spPr>
              <a:xfrm>
                <a:off x="331658" y="5316267"/>
                <a:ext cx="30866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𝑮</m:t>
                      </m:r>
                      <m:d>
                        <m:dPr>
                          <m:ctrlP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𝑬𝒙𝒕𝒆𝒓𝒏𝒂𝒍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𝑭𝒐𝒓𝒄𝒆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)∗ </m:t>
                      </m:r>
                      <m:r>
                        <a:rPr kumimoji="1" lang="en-US" altLang="ko-KR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FCFBF3-C8DB-1C87-E801-4F31961F1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58" y="5316267"/>
                <a:ext cx="3086614" cy="276999"/>
              </a:xfrm>
              <a:prstGeom prst="rect">
                <a:avLst/>
              </a:prstGeom>
              <a:blipFill>
                <a:blip r:embed="rId8"/>
                <a:stretch>
                  <a:fillRect l="-2449" b="-391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4279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538EB-5D45-87AE-AD1D-3D40B1364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397DF3-80A0-408C-600F-F414F0E5B472}"/>
              </a:ext>
            </a:extLst>
          </p:cNvPr>
          <p:cNvSpPr/>
          <p:nvPr/>
        </p:nvSpPr>
        <p:spPr>
          <a:xfrm>
            <a:off x="0" y="0"/>
            <a:ext cx="12192000" cy="35456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CD1FA-1329-0F1C-0EF2-2A7F9CE4210E}"/>
              </a:ext>
            </a:extLst>
          </p:cNvPr>
          <p:cNvSpPr txBox="1"/>
          <p:nvPr/>
        </p:nvSpPr>
        <p:spPr>
          <a:xfrm>
            <a:off x="9947475" y="16009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Doomsday is coming</a:t>
            </a:r>
            <a:endParaRPr kumimoji="1" lang="ko-KR" altLang="en-US" sz="1600" b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E3C2CF-BF39-4A1F-309E-EA935E4C65B5}"/>
              </a:ext>
            </a:extLst>
          </p:cNvPr>
          <p:cNvSpPr txBox="1"/>
          <p:nvPr/>
        </p:nvSpPr>
        <p:spPr>
          <a:xfrm>
            <a:off x="0" y="354563"/>
            <a:ext cx="25919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600" b="1" dirty="0"/>
              <a:t>PINN Structure</a:t>
            </a:r>
            <a:endParaRPr kumimoji="1" lang="ko-KR" altLang="en-US" sz="2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FD8FB1-C4EC-DF4A-3B8E-61A829E0C5FC}"/>
              </a:ext>
            </a:extLst>
          </p:cNvPr>
          <p:cNvSpPr txBox="1"/>
          <p:nvPr/>
        </p:nvSpPr>
        <p:spPr>
          <a:xfrm>
            <a:off x="0" y="16009"/>
            <a:ext cx="4058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2024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아주대학교 </a:t>
            </a:r>
            <a:r>
              <a:rPr kumimoji="1" lang="en-US" altLang="ko-KR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ACMSI</a:t>
            </a:r>
            <a:r>
              <a:rPr kumimoji="1" lang="ko-KR" altLang="en-US" sz="16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데이터 경진대회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84C484-4947-6702-4478-D87735A290C6}"/>
              </a:ext>
            </a:extLst>
          </p:cNvPr>
          <p:cNvSpPr/>
          <p:nvPr/>
        </p:nvSpPr>
        <p:spPr>
          <a:xfrm>
            <a:off x="0" y="6662057"/>
            <a:ext cx="12192000" cy="195943"/>
          </a:xfrm>
          <a:prstGeom prst="rect">
            <a:avLst/>
          </a:prstGeom>
          <a:solidFill>
            <a:schemeClr val="accent4">
              <a:lumMod val="20000"/>
              <a:lumOff val="80000"/>
              <a:alpha val="483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026" name="Picture 2" descr="출력 이미지">
            <a:extLst>
              <a:ext uri="{FF2B5EF4-FFF2-40B4-BE49-F238E27FC236}">
                <a16:creationId xmlns:a16="http://schemas.microsoft.com/office/drawing/2014/main" id="{867E002C-D2D1-45F3-80C9-F28AD98ED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3" t="5170" r="6557" b="6667"/>
          <a:stretch/>
        </p:blipFill>
        <p:spPr bwMode="auto">
          <a:xfrm>
            <a:off x="598715" y="1330007"/>
            <a:ext cx="6303263" cy="484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757F19E-5D27-16A9-6D0B-83AEBAA1E7AB}"/>
              </a:ext>
            </a:extLst>
          </p:cNvPr>
          <p:cNvSpPr/>
          <p:nvPr/>
        </p:nvSpPr>
        <p:spPr>
          <a:xfrm>
            <a:off x="2474930" y="3430361"/>
            <a:ext cx="587828" cy="382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64</a:t>
            </a:r>
            <a:endParaRPr kumimoji="1"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275FB54-252D-50AF-C909-A70A65759F3F}"/>
              </a:ext>
            </a:extLst>
          </p:cNvPr>
          <p:cNvSpPr/>
          <p:nvPr/>
        </p:nvSpPr>
        <p:spPr>
          <a:xfrm>
            <a:off x="4434577" y="3430361"/>
            <a:ext cx="587828" cy="3820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64</a:t>
            </a:r>
            <a:endParaRPr kumimoji="1"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B0B3AD-04CC-A5D6-2D6F-7B30C7D113A7}"/>
                  </a:ext>
                </a:extLst>
              </p:cNvPr>
              <p:cNvSpPr txBox="1"/>
              <p:nvPr/>
            </p:nvSpPr>
            <p:spPr>
              <a:xfrm>
                <a:off x="723900" y="2908890"/>
                <a:ext cx="1787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B0B3AD-04CC-A5D6-2D6F-7B30C7D11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2908890"/>
                <a:ext cx="178767" cy="276999"/>
              </a:xfrm>
              <a:prstGeom prst="rect">
                <a:avLst/>
              </a:prstGeom>
              <a:blipFill>
                <a:blip r:embed="rId4"/>
                <a:stretch>
                  <a:fillRect l="-20000" r="-13333" b="-41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95B26E-AC3C-3C54-C7DA-F982D0BEB3C3}"/>
                  </a:ext>
                </a:extLst>
              </p:cNvPr>
              <p:cNvSpPr txBox="1"/>
              <p:nvPr/>
            </p:nvSpPr>
            <p:spPr>
              <a:xfrm>
                <a:off x="702127" y="3387860"/>
                <a:ext cx="2148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C95B26E-AC3C-3C54-C7DA-F982D0BEB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27" y="3387860"/>
                <a:ext cx="214802" cy="276999"/>
              </a:xfrm>
              <a:prstGeom prst="rect">
                <a:avLst/>
              </a:prstGeom>
              <a:blipFill>
                <a:blip r:embed="rId5"/>
                <a:stretch>
                  <a:fillRect l="-11765" r="-11765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D1D4B8-3272-0A5A-0461-A48862D605BD}"/>
                  </a:ext>
                </a:extLst>
              </p:cNvPr>
              <p:cNvSpPr txBox="1"/>
              <p:nvPr/>
            </p:nvSpPr>
            <p:spPr>
              <a:xfrm>
                <a:off x="702124" y="3877717"/>
                <a:ext cx="21480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D1D4B8-3272-0A5A-0461-A48862D605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24" y="3877717"/>
                <a:ext cx="214802" cy="276999"/>
              </a:xfrm>
              <a:prstGeom prst="rect">
                <a:avLst/>
              </a:prstGeom>
              <a:blipFill>
                <a:blip r:embed="rId6"/>
                <a:stretch>
                  <a:fillRect l="-23529" r="-23529" b="-30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C6E11D-8261-6A31-C7A0-F00B37711E09}"/>
                  </a:ext>
                </a:extLst>
              </p:cNvPr>
              <p:cNvSpPr txBox="1"/>
              <p:nvPr/>
            </p:nvSpPr>
            <p:spPr>
              <a:xfrm>
                <a:off x="6580406" y="2908887"/>
                <a:ext cx="21480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𝑻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C6E11D-8261-6A31-C7A0-F00B37711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406" y="2908887"/>
                <a:ext cx="214802" cy="276999"/>
              </a:xfrm>
              <a:prstGeom prst="rect">
                <a:avLst/>
              </a:prstGeom>
              <a:blipFill>
                <a:blip r:embed="rId7"/>
                <a:stretch>
                  <a:fillRect l="-15789" r="-15789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100662-8E57-822F-C0ED-5DD258B4492A}"/>
                  </a:ext>
                </a:extLst>
              </p:cNvPr>
              <p:cNvSpPr txBox="1"/>
              <p:nvPr/>
            </p:nvSpPr>
            <p:spPr>
              <a:xfrm>
                <a:off x="6580407" y="3398744"/>
                <a:ext cx="21480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kumimoji="1" lang="ko-KR" alt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100662-8E57-822F-C0ED-5DD258B44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407" y="3398744"/>
                <a:ext cx="214802" cy="276999"/>
              </a:xfrm>
              <a:prstGeom prst="rect">
                <a:avLst/>
              </a:prstGeom>
              <a:blipFill>
                <a:blip r:embed="rId8"/>
                <a:stretch>
                  <a:fillRect l="-21053" r="-21053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5A5B0C-A166-C33D-3959-B38A62EA1583}"/>
                  </a:ext>
                </a:extLst>
              </p:cNvPr>
              <p:cNvSpPr txBox="1"/>
              <p:nvPr/>
            </p:nvSpPr>
            <p:spPr>
              <a:xfrm>
                <a:off x="6569668" y="3866829"/>
                <a:ext cx="23628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1" i="1" smtClean="0">
                          <a:latin typeface="Cambria Math" panose="02040503050406030204" pitchFamily="18" charset="0"/>
                        </a:rPr>
                        <m:t>𝝆</m:t>
                      </m:r>
                    </m:oMath>
                  </m:oMathPara>
                </a14:m>
                <a:endParaRPr kumimoji="1" lang="en-US" altLang="ko-KR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5A5B0C-A166-C33D-3959-B38A62EA1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668" y="3866829"/>
                <a:ext cx="236282" cy="276999"/>
              </a:xfrm>
              <a:prstGeom prst="rect">
                <a:avLst/>
              </a:prstGeom>
              <a:blipFill>
                <a:blip r:embed="rId9"/>
                <a:stretch>
                  <a:fillRect l="-15789" r="-21053" b="-30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307EF7-DB91-F07B-A130-246EB5154849}"/>
                  </a:ext>
                </a:extLst>
              </p:cNvPr>
              <p:cNvSpPr txBox="1"/>
              <p:nvPr/>
            </p:nvSpPr>
            <p:spPr>
              <a:xfrm>
                <a:off x="8106550" y="2253120"/>
                <a:ext cx="293914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1" i="1" smtClean="0">
                          <a:latin typeface="Cambria Math" panose="02040503050406030204" pitchFamily="18" charset="0"/>
                        </a:rPr>
                        <m:t>𝑴𝑺</m:t>
                      </m:r>
                      <m:sSub>
                        <m:sSubPr>
                          <m:ctrlPr>
                            <a:rPr kumimoji="1"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kumimoji="1" lang="en-US" altLang="ko-KR" sz="2800" b="1" i="1" smtClean="0">
                              <a:latin typeface="Cambria Math" panose="02040503050406030204" pitchFamily="18" charset="0"/>
                            </a:rPr>
                            <m:t>𝒐𝒃𝒔𝒆𝒓𝒗𝒆𝒅</m:t>
                          </m:r>
                          <m:r>
                            <a:rPr kumimoji="1" lang="en-US" altLang="ko-KR" sz="2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sz="2800" b="1" i="1" smtClean="0">
                              <a:latin typeface="Cambria Math" panose="02040503050406030204" pitchFamily="18" charset="0"/>
                            </a:rPr>
                            <m:t>𝑫𝒂𝒕𝒂</m:t>
                          </m:r>
                        </m:sub>
                      </m:sSub>
                    </m:oMath>
                  </m:oMathPara>
                </a14:m>
                <a:endParaRPr kumimoji="1" lang="ko-KR" altLang="en-US" sz="28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8307EF7-DB91-F07B-A130-246EB5154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6550" y="2253120"/>
                <a:ext cx="2939142" cy="430887"/>
              </a:xfrm>
              <a:prstGeom prst="rect">
                <a:avLst/>
              </a:prstGeom>
              <a:blipFill>
                <a:blip r:embed="rId10"/>
                <a:stretch>
                  <a:fillRect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4A155A-F5C5-5D00-B652-6BA51B2BE2E5}"/>
                  </a:ext>
                </a:extLst>
              </p:cNvPr>
              <p:cNvSpPr txBox="1"/>
              <p:nvPr/>
            </p:nvSpPr>
            <p:spPr>
              <a:xfrm>
                <a:off x="7825374" y="3586263"/>
                <a:ext cx="350149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800" b="1" i="1" smtClean="0">
                          <a:latin typeface="Cambria Math" panose="02040503050406030204" pitchFamily="18" charset="0"/>
                        </a:rPr>
                        <m:t>𝑷𝑫𝑬</m:t>
                      </m:r>
                      <m:r>
                        <a:rPr kumimoji="1" lang="en-US" altLang="ko-KR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800" b="1" i="1" smtClean="0">
                          <a:latin typeface="Cambria Math" panose="02040503050406030204" pitchFamily="18" charset="0"/>
                        </a:rPr>
                        <m:t>𝑳𝒐𝒔</m:t>
                      </m:r>
                      <m:sSub>
                        <m:sSubPr>
                          <m:ctrlPr>
                            <a:rPr kumimoji="1" lang="en-US" altLang="ko-KR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800" b="1" i="1" smtClean="0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kumimoji="1" lang="en-US" altLang="ko-KR" sz="2800" b="1" i="1" smtClean="0">
                              <a:latin typeface="Cambria Math" panose="02040503050406030204" pitchFamily="18" charset="0"/>
                            </a:rPr>
                            <m:t>𝑪𝒐𝒍𝒍𝒐𝒄𝒂𝒕𝒊𝒐𝒏𝒔</m:t>
                          </m:r>
                        </m:sub>
                      </m:sSub>
                    </m:oMath>
                  </m:oMathPara>
                </a14:m>
                <a:endParaRPr kumimoji="1" lang="ko-KR" altLang="en-US" sz="28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D4A155A-F5C5-5D00-B652-6BA51B2BE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5374" y="3586263"/>
                <a:ext cx="3501494" cy="430887"/>
              </a:xfrm>
              <a:prstGeom prst="rect">
                <a:avLst/>
              </a:prstGeom>
              <a:blipFill>
                <a:blip r:embed="rId11"/>
                <a:stretch>
                  <a:fillRect t="-5714" b="-371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69C65478-184A-A256-ED91-8C2795BDF2DD}"/>
              </a:ext>
            </a:extLst>
          </p:cNvPr>
          <p:cNvSpPr txBox="1"/>
          <p:nvPr/>
        </p:nvSpPr>
        <p:spPr>
          <a:xfrm>
            <a:off x="8477904" y="1556248"/>
            <a:ext cx="2196435" cy="461665"/>
          </a:xfrm>
          <a:prstGeom prst="rect">
            <a:avLst/>
          </a:prstGeom>
          <a:solidFill>
            <a:srgbClr val="A7CAED"/>
          </a:solidFill>
          <a:ln w="28575">
            <a:solidFill>
              <a:srgbClr val="A7CAED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sz="2400" b="1" dirty="0"/>
              <a:t>Loss Function</a:t>
            </a:r>
            <a:endParaRPr kumimoji="1" lang="ko-KR" altLang="en-US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44BF91-903F-D24F-3E4C-C97CB2D54AF5}"/>
              </a:ext>
            </a:extLst>
          </p:cNvPr>
          <p:cNvSpPr txBox="1"/>
          <p:nvPr/>
        </p:nvSpPr>
        <p:spPr>
          <a:xfrm>
            <a:off x="7250321" y="5420307"/>
            <a:ext cx="973215" cy="369332"/>
          </a:xfrm>
          <a:prstGeom prst="rect">
            <a:avLst/>
          </a:prstGeom>
          <a:solidFill>
            <a:srgbClr val="A7CAED"/>
          </a:solidFill>
          <a:ln w="28575">
            <a:solidFill>
              <a:srgbClr val="A7CAED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b="1" dirty="0"/>
              <a:t>Weight</a:t>
            </a:r>
            <a:endParaRPr kumimoji="1"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464FE3-2779-B4E1-F318-836AD13C32DE}"/>
                  </a:ext>
                </a:extLst>
              </p:cNvPr>
              <p:cNvSpPr txBox="1"/>
              <p:nvPr/>
            </p:nvSpPr>
            <p:spPr>
              <a:xfrm>
                <a:off x="8223536" y="5451084"/>
                <a:ext cx="361736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𝑴𝑺𝑬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𝑷𝑫𝑬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𝑳𝒐𝒔𝒔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𝟏𝟎𝟎𝟎𝟎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kumimoji="1" lang="ko-KR" altLang="en-US" sz="28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F464FE3-2779-B4E1-F318-836AD13C3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536" y="5451084"/>
                <a:ext cx="3617364" cy="307777"/>
              </a:xfrm>
              <a:prstGeom prst="rect">
                <a:avLst/>
              </a:prstGeom>
              <a:blipFill>
                <a:blip r:embed="rId12"/>
                <a:stretch>
                  <a:fillRect t="-4000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3CE27B-5BD5-843D-FB91-D11B620F1BB9}"/>
                  </a:ext>
                </a:extLst>
              </p:cNvPr>
              <p:cNvSpPr txBox="1"/>
              <p:nvPr/>
            </p:nvSpPr>
            <p:spPr>
              <a:xfrm>
                <a:off x="7250321" y="4179502"/>
                <a:ext cx="4755408" cy="740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ko-KR" sz="1400" b="1" i="1" smtClean="0">
                              <a:latin typeface="Cambria Math" panose="02040503050406030204" pitchFamily="18" charset="0"/>
                            </a:rPr>
                            <m:t>𝑷𝑫𝑬</m:t>
                          </m:r>
                          <m:r>
                            <a:rPr kumimoji="1" lang="en-US" altLang="ko-KR" sz="14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sz="1400" b="1" i="1" smtClean="0">
                              <a:latin typeface="Cambria Math" panose="02040503050406030204" pitchFamily="18" charset="0"/>
                            </a:rPr>
                            <m:t>𝑳𝒐𝒔</m:t>
                          </m:r>
                          <m:sSub>
                            <m:sSubPr>
                              <m:ctrlPr>
                                <a:rPr kumimoji="1"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4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kumimoji="1" lang="en-US" altLang="ko-KR" sz="1400" b="1" i="1" smtClean="0">
                                  <a:latin typeface="Cambria Math" panose="02040503050406030204" pitchFamily="18" charset="0"/>
                                </a:rPr>
                                <m:t>𝒄𝒐𝒍𝒍𝒐𝒄𝒂𝒕𝒊𝒐𝒏𝒔</m:t>
                              </m:r>
                            </m:sub>
                          </m:sSub>
                          <m:r>
                            <a:rPr kumimoji="1" lang="en-US" altLang="ko-KR" sz="1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kumimoji="1"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kumimoji="1"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kumimoji="1" lang="en-US" altLang="ko-KR" sz="1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  <m:sSup>
                                    <m:sSupPr>
                                      <m:ctrlPr>
                                        <a:rPr kumimoji="1" lang="en-US" altLang="ko-KR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1" lang="en-US" altLang="ko-KR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𝜵</m:t>
                                      </m:r>
                                    </m:e>
                                    <m:sup>
                                      <m:r>
                                        <a:rPr kumimoji="1" lang="en-US" altLang="ko-KR" sz="14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kumimoji="1" lang="en-US" altLang="ko-KR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𝑻</m:t>
                                  </m:r>
                                  <m:r>
                                    <a:rPr kumimoji="1" lang="en-US" altLang="ko-KR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  <m:r>
                                    <a:rPr kumimoji="1" lang="en-US" altLang="ko-KR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kumimoji="1" lang="en-US" altLang="ko-KR" sz="1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𝒆𝒙𝒕</m:t>
                                      </m:r>
                                    </m:sub>
                                  </m:sSub>
                                  <m:r>
                                    <a:rPr kumimoji="1" lang="en-US" altLang="ko-KR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kumimoji="1"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1" lang="en-US" altLang="ko-KR" sz="1400" b="1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1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kumimoji="1"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kumimoji="1" lang="en-US" altLang="ko-KR" sz="1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1"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ko-KR" sz="14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1" lang="en-US" altLang="ko-KR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ko-KR" sz="1400" b="1" i="1"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e>
                                    <m:sub>
                                      <m:r>
                                        <a:rPr kumimoji="1" lang="en-US" altLang="ko-KR" sz="1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ko-KR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ko-KR" sz="14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  <m:r>
                                        <a:rPr kumimoji="1" lang="en-US" altLang="ko-KR" sz="14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1" lang="en-US" altLang="ko-KR" sz="1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1" lang="en-US" altLang="ko-KR" sz="1400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e>
                                        <m:sub>
                                          <m:r>
                                            <a:rPr kumimoji="1" lang="en-US" altLang="ko-KR" sz="1400" b="1" i="1">
                                              <a:latin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1"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kumimoji="1" lang="en-US" altLang="ko-KR" sz="1400" b="1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ko-KR" sz="1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ko-KR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r>
                                    <a:rPr kumimoji="1"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kumimoji="1" lang="en-US" altLang="ko-KR" sz="1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kumimoji="1"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ko-KR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kumimoji="1" lang="en-US" altLang="ko-KR" sz="14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1" lang="en-US" altLang="ko-KR" sz="1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1" lang="ko-KR" altLang="en-US" sz="16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73CE27B-5BD5-843D-FB91-D11B620F1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0321" y="4179502"/>
                <a:ext cx="4755408" cy="74084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16E28DE-719E-0373-5EC2-1ABA4D4227A9}"/>
                  </a:ext>
                </a:extLst>
              </p:cNvPr>
              <p:cNvSpPr txBox="1"/>
              <p:nvPr/>
            </p:nvSpPr>
            <p:spPr>
              <a:xfrm>
                <a:off x="9290080" y="3034847"/>
                <a:ext cx="57208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000" b="1" i="1" smtClean="0">
                          <a:latin typeface="Cambria Math" panose="02040503050406030204" pitchFamily="18" charset="0"/>
                        </a:rPr>
                        <m:t>𝒂𝒏𝒅</m:t>
                      </m:r>
                    </m:oMath>
                  </m:oMathPara>
                </a14:m>
                <a:endParaRPr kumimoji="1" lang="ko-KR" altLang="en-US" sz="20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16E28DE-719E-0373-5EC2-1ABA4D422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080" y="3034847"/>
                <a:ext cx="572082" cy="307777"/>
              </a:xfrm>
              <a:prstGeom prst="rect">
                <a:avLst/>
              </a:prstGeom>
              <a:blipFill>
                <a:blip r:embed="rId14"/>
                <a:stretch>
                  <a:fillRect l="-8696" r="-8696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8981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2291</TotalTime>
  <Words>1103</Words>
  <Application>Microsoft Macintosh PowerPoint</Application>
  <PresentationFormat>와이드스크린</PresentationFormat>
  <Paragraphs>329</Paragraphs>
  <Slides>29</Slides>
  <Notes>29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4" baseType="lpstr">
      <vt:lpstr>맑은 고딕</vt:lpstr>
      <vt:lpstr>Pretendard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Jiyeon Kim</dc:creator>
  <cp:lastModifiedBy>Jiyeon Kim</cp:lastModifiedBy>
  <cp:revision>150</cp:revision>
  <dcterms:created xsi:type="dcterms:W3CDTF">2024-11-27T06:22:35Z</dcterms:created>
  <dcterms:modified xsi:type="dcterms:W3CDTF">2024-12-02T06:28:55Z</dcterms:modified>
</cp:coreProperties>
</file>